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328" r:id="rId7"/>
    <p:sldId id="261" r:id="rId8"/>
    <p:sldId id="262" r:id="rId9"/>
    <p:sldId id="263" r:id="rId10"/>
    <p:sldId id="265" r:id="rId11"/>
    <p:sldId id="266" r:id="rId12"/>
    <p:sldId id="313" r:id="rId13"/>
    <p:sldId id="267" r:id="rId14"/>
    <p:sldId id="268" r:id="rId15"/>
    <p:sldId id="269" r:id="rId16"/>
    <p:sldId id="270" r:id="rId17"/>
    <p:sldId id="271" r:id="rId18"/>
    <p:sldId id="272" r:id="rId19"/>
    <p:sldId id="273" r:id="rId20"/>
    <p:sldId id="314" r:id="rId21"/>
    <p:sldId id="276" r:id="rId22"/>
    <p:sldId id="315" r:id="rId23"/>
    <p:sldId id="277" r:id="rId24"/>
    <p:sldId id="279" r:id="rId25"/>
    <p:sldId id="278" r:id="rId26"/>
    <p:sldId id="280" r:id="rId27"/>
    <p:sldId id="281" r:id="rId28"/>
    <p:sldId id="282" r:id="rId29"/>
    <p:sldId id="283" r:id="rId30"/>
    <p:sldId id="284" r:id="rId31"/>
    <p:sldId id="316" r:id="rId32"/>
    <p:sldId id="317" r:id="rId33"/>
    <p:sldId id="286" r:id="rId34"/>
    <p:sldId id="287" r:id="rId35"/>
    <p:sldId id="288" r:id="rId36"/>
    <p:sldId id="318" r:id="rId37"/>
    <p:sldId id="289" r:id="rId38"/>
    <p:sldId id="290" r:id="rId39"/>
    <p:sldId id="291" r:id="rId40"/>
    <p:sldId id="319" r:id="rId41"/>
    <p:sldId id="320" r:id="rId42"/>
    <p:sldId id="292" r:id="rId43"/>
    <p:sldId id="321" r:id="rId44"/>
    <p:sldId id="322" r:id="rId45"/>
    <p:sldId id="294" r:id="rId46"/>
    <p:sldId id="295" r:id="rId47"/>
    <p:sldId id="323" r:id="rId48"/>
    <p:sldId id="298" r:id="rId49"/>
    <p:sldId id="299" r:id="rId50"/>
    <p:sldId id="324" r:id="rId51"/>
    <p:sldId id="300" r:id="rId52"/>
    <p:sldId id="325" r:id="rId53"/>
    <p:sldId id="302" r:id="rId54"/>
    <p:sldId id="326" r:id="rId55"/>
    <p:sldId id="303" r:id="rId56"/>
    <p:sldId id="304" r:id="rId57"/>
    <p:sldId id="305" r:id="rId58"/>
    <p:sldId id="306" r:id="rId59"/>
    <p:sldId id="307" r:id="rId60"/>
    <p:sldId id="327" r:id="rId61"/>
    <p:sldId id="308" r:id="rId62"/>
    <p:sldId id="309" r:id="rId63"/>
    <p:sldId id="310" r:id="rId64"/>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napToGrid="0">
      <p:cViewPr varScale="1">
        <p:scale>
          <a:sx n="88" d="100"/>
          <a:sy n="88" d="100"/>
        </p:scale>
        <p:origin x="57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28.png>
</file>

<file path=ppt/media/image3.png>
</file>

<file path=ppt/media/image36.png>
</file>

<file path=ppt/media/image37.png>
</file>

<file path=ppt/media/image38.png>
</file>

<file path=ppt/media/image39.png>
</file>

<file path=ppt/media/image4.png>
</file>

<file path=ppt/media/image40.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fr-FR"/>
          </a:p>
        </p:txBody>
      </p:sp>
      <p:sp>
        <p:nvSpPr>
          <p:cNvPr id="4" name="Espace réservé de la date 3"/>
          <p:cNvSpPr>
            <a:spLocks noGrp="1"/>
          </p:cNvSpPr>
          <p:nvPr>
            <p:ph type="dt" sz="half" idx="10"/>
          </p:nvPr>
        </p:nvSpPr>
        <p:spPr/>
        <p:txBody>
          <a:bodyPr/>
          <a:lstStyle/>
          <a:p>
            <a:fld id="{EE903969-577A-4507-9D1D-9B3C2F3D4527}"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33611568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EE903969-577A-4507-9D1D-9B3C2F3D4527}"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28590089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EE903969-577A-4507-9D1D-9B3C2F3D4527}"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2282208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EE903969-577A-4507-9D1D-9B3C2F3D4527}"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1553635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EE903969-577A-4507-9D1D-9B3C2F3D4527}" type="datetimeFigureOut">
              <a:rPr lang="fr-FR" smtClean="0"/>
              <a:t>29/11/2022</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810056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EE903969-577A-4507-9D1D-9B3C2F3D4527}" type="datetimeFigureOut">
              <a:rPr lang="fr-FR" smtClean="0"/>
              <a:t>29/11/2022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3203648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EE903969-577A-4507-9D1D-9B3C2F3D4527}" type="datetimeFigureOut">
              <a:rPr lang="fr-FR" smtClean="0"/>
              <a:t>29/11/2022</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3410157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EE903969-577A-4507-9D1D-9B3C2F3D4527}" type="datetimeFigureOut">
              <a:rPr lang="fr-FR" smtClean="0"/>
              <a:t>29/11/2022</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915426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EE903969-577A-4507-9D1D-9B3C2F3D4527}" type="datetimeFigureOut">
              <a:rPr lang="fr-FR" smtClean="0"/>
              <a:t>29/11/2022</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653115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EE903969-577A-4507-9D1D-9B3C2F3D4527}" type="datetimeFigureOut">
              <a:rPr lang="fr-FR" smtClean="0"/>
              <a:t>29/11/2022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2066722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EE903969-577A-4507-9D1D-9B3C2F3D4527}" type="datetimeFigureOut">
              <a:rPr lang="fr-FR" smtClean="0"/>
              <a:t>29/11/2022</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2C6BFC2F-D44F-4644-A638-92D45AA29C12}" type="slidenum">
              <a:rPr lang="fr-FR" smtClean="0"/>
              <a:t>‹N°›</a:t>
            </a:fld>
            <a:endParaRPr lang="fr-FR"/>
          </a:p>
        </p:txBody>
      </p:sp>
    </p:spTree>
    <p:extLst>
      <p:ext uri="{BB962C8B-B14F-4D97-AF65-F5344CB8AC3E}">
        <p14:creationId xmlns:p14="http://schemas.microsoft.com/office/powerpoint/2010/main" val="31801473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903969-577A-4507-9D1D-9B3C2F3D4527}" type="datetimeFigureOut">
              <a:rPr lang="fr-FR" smtClean="0"/>
              <a:t>29/11/2022</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6BFC2F-D44F-4644-A638-92D45AA29C12}" type="slidenum">
              <a:rPr lang="fr-FR" smtClean="0"/>
              <a:t>‹N°›</a:t>
            </a:fld>
            <a:endParaRPr lang="fr-FR"/>
          </a:p>
        </p:txBody>
      </p:sp>
    </p:spTree>
    <p:extLst>
      <p:ext uri="{BB962C8B-B14F-4D97-AF65-F5344CB8AC3E}">
        <p14:creationId xmlns:p14="http://schemas.microsoft.com/office/powerpoint/2010/main" val="20485633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0.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899351" y="3004848"/>
            <a:ext cx="9168920" cy="769441"/>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r>
              <a:rPr lang="fr-FR" sz="4400" dirty="0"/>
              <a:t>Systèmes de protection et de détection</a:t>
            </a:r>
          </a:p>
        </p:txBody>
      </p:sp>
    </p:spTree>
    <p:extLst>
      <p:ext uri="{BB962C8B-B14F-4D97-AF65-F5344CB8AC3E}">
        <p14:creationId xmlns:p14="http://schemas.microsoft.com/office/powerpoint/2010/main" val="21192064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87798" y="1568709"/>
            <a:ext cx="5979086"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b) Installation à éclairage indirect</a:t>
            </a:r>
          </a:p>
          <a:p>
            <a:pPr>
              <a:lnSpc>
                <a:spcPct val="150000"/>
              </a:lnSpc>
            </a:pPr>
            <a:r>
              <a:rPr lang="fr-FR" dirty="0" smtClean="0"/>
              <a:t>Dans cette installation, la source lumineuse et la cellule ne sont pas face à face, mais sont disposées de manière à ce que la lumière ne frappe pas normalement la cellule.</a:t>
            </a:r>
          </a:p>
          <a:p>
            <a:pPr>
              <a:lnSpc>
                <a:spcPct val="150000"/>
              </a:lnSpc>
            </a:pPr>
            <a:r>
              <a:rPr lang="fr-FR" dirty="0" smtClean="0"/>
              <a:t>Lorsque la fumée pénètre dans la chambre de détection, la lumière est réfléchie sur la surface des particules de fumée et active la cellule photoélectrique ; cette fois, nous aurons, non pas une diminution de l'intensité, mais une augmentation qui sera, de la même façon, utilisée par un amplificateur pour déclencher les alarmes.</a:t>
            </a:r>
            <a:endParaRPr lang="fr-FR" dirty="0"/>
          </a:p>
        </p:txBody>
      </p:sp>
      <p:pic>
        <p:nvPicPr>
          <p:cNvPr id="5" name="Image 4"/>
          <p:cNvPicPr>
            <a:picLocks noChangeAspect="1"/>
          </p:cNvPicPr>
          <p:nvPr/>
        </p:nvPicPr>
        <p:blipFill>
          <a:blip r:embed="rId2"/>
          <a:stretch>
            <a:fillRect/>
          </a:stretch>
        </p:blipFill>
        <p:spPr>
          <a:xfrm>
            <a:off x="6322686" y="1568709"/>
            <a:ext cx="5869314" cy="4642064"/>
          </a:xfrm>
          <a:prstGeom prst="rect">
            <a:avLst/>
          </a:prstGeom>
        </p:spPr>
      </p:pic>
      <p:sp>
        <p:nvSpPr>
          <p:cNvPr id="6" name="Rectangle 5"/>
          <p:cNvSpPr/>
          <p:nvPr/>
        </p:nvSpPr>
        <p:spPr>
          <a:xfrm>
            <a:off x="4191540" y="646039"/>
            <a:ext cx="3557512" cy="369332"/>
          </a:xfrm>
          <a:prstGeom prst="rect">
            <a:avLst/>
          </a:prstGeom>
        </p:spPr>
        <p:txBody>
          <a:bodyPr wrap="none">
            <a:spAutoFit/>
          </a:bodyPr>
          <a:lstStyle/>
          <a:p>
            <a:r>
              <a:rPr lang="fr-FR" b="1" dirty="0"/>
              <a:t>Détecteur à cellule photoélectrique</a:t>
            </a:r>
          </a:p>
        </p:txBody>
      </p:sp>
      <p:sp>
        <p:nvSpPr>
          <p:cNvPr id="7" name="Rectangle 6"/>
          <p:cNvSpPr/>
          <p:nvPr/>
        </p:nvSpPr>
        <p:spPr>
          <a:xfrm>
            <a:off x="5140257" y="92701"/>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spTree>
    <p:extLst>
      <p:ext uri="{BB962C8B-B14F-4D97-AF65-F5344CB8AC3E}">
        <p14:creationId xmlns:p14="http://schemas.microsoft.com/office/powerpoint/2010/main" val="29704573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5840" y="1252346"/>
            <a:ext cx="6298753" cy="503535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 détecteur à ionisation est le plus courant des détecteurs actuellement utilisés.</a:t>
            </a:r>
          </a:p>
          <a:p>
            <a:pPr marL="285750" indent="-285750" algn="just">
              <a:lnSpc>
                <a:spcPct val="150000"/>
              </a:lnSpc>
              <a:buFont typeface="Arial" panose="020B0604020202020204" pitchFamily="34" charset="0"/>
              <a:buChar char="•"/>
            </a:pPr>
            <a:r>
              <a:rPr lang="fr-FR" dirty="0" smtClean="0"/>
              <a:t>Principe: On utilise une chambre que l'on sépare en deux. Dans chacune de ces deux chambres, on place une petite particule de matière radioactive afin d'ioniser l'air ambiant. </a:t>
            </a:r>
          </a:p>
          <a:p>
            <a:pPr marL="285750" indent="-285750" algn="just">
              <a:lnSpc>
                <a:spcPct val="150000"/>
              </a:lnSpc>
              <a:buFont typeface="Arial" panose="020B0604020202020204" pitchFamily="34" charset="0"/>
              <a:buChar char="•"/>
            </a:pPr>
            <a:r>
              <a:rPr lang="fr-FR" dirty="0" smtClean="0"/>
              <a:t>On produit donc un courant d'une certaine intensité, fonction de la conductibilité de l'air dans la chambre.</a:t>
            </a:r>
          </a:p>
          <a:p>
            <a:pPr marL="285750" indent="-285750" algn="just">
              <a:lnSpc>
                <a:spcPct val="150000"/>
              </a:lnSpc>
              <a:buFont typeface="Arial" panose="020B0604020202020204" pitchFamily="34" charset="0"/>
              <a:buChar char="•"/>
            </a:pPr>
            <a:r>
              <a:rPr lang="fr-FR" dirty="0" smtClean="0"/>
              <a:t>L'une des chambres sert de référence, et l'autre est exposée à l'air extrait de la zone surveillée. </a:t>
            </a:r>
          </a:p>
          <a:p>
            <a:pPr marL="285750" indent="-285750" algn="just">
              <a:lnSpc>
                <a:spcPct val="150000"/>
              </a:lnSpc>
              <a:buFont typeface="Arial" panose="020B0604020202020204" pitchFamily="34" charset="0"/>
              <a:buChar char="•"/>
            </a:pPr>
            <a:r>
              <a:rPr lang="fr-FR" dirty="0" smtClean="0"/>
              <a:t>Lors de la présence d'une fumée, celle-ci étant constituée de particules et/ou de gaz de combustion, la conductibilité est modifiée. </a:t>
            </a:r>
          </a:p>
        </p:txBody>
      </p:sp>
      <p:pic>
        <p:nvPicPr>
          <p:cNvPr id="5" name="Image 4"/>
          <p:cNvPicPr>
            <a:picLocks noChangeAspect="1"/>
          </p:cNvPicPr>
          <p:nvPr/>
        </p:nvPicPr>
        <p:blipFill>
          <a:blip r:embed="rId2"/>
          <a:stretch>
            <a:fillRect/>
          </a:stretch>
        </p:blipFill>
        <p:spPr>
          <a:xfrm>
            <a:off x="6634716" y="1997600"/>
            <a:ext cx="5358810" cy="3286781"/>
          </a:xfrm>
          <a:prstGeom prst="rect">
            <a:avLst/>
          </a:prstGeom>
        </p:spPr>
      </p:pic>
      <p:sp>
        <p:nvSpPr>
          <p:cNvPr id="2" name="Rectangle 1"/>
          <p:cNvSpPr/>
          <p:nvPr/>
        </p:nvSpPr>
        <p:spPr>
          <a:xfrm>
            <a:off x="5239117" y="553621"/>
            <a:ext cx="2258632" cy="369332"/>
          </a:xfrm>
          <a:prstGeom prst="rect">
            <a:avLst/>
          </a:prstGeom>
        </p:spPr>
        <p:txBody>
          <a:bodyPr wrap="none">
            <a:spAutoFit/>
          </a:bodyPr>
          <a:lstStyle/>
          <a:p>
            <a:r>
              <a:rPr lang="fr-FR" dirty="0"/>
              <a:t>Détecteur à ionisation</a:t>
            </a:r>
          </a:p>
        </p:txBody>
      </p:sp>
      <p:sp>
        <p:nvSpPr>
          <p:cNvPr id="6" name="Rectangle 5"/>
          <p:cNvSpPr/>
          <p:nvPr/>
        </p:nvSpPr>
        <p:spPr>
          <a:xfrm>
            <a:off x="5455671" y="39562"/>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spTree>
    <p:extLst>
      <p:ext uri="{BB962C8B-B14F-4D97-AF65-F5344CB8AC3E}">
        <p14:creationId xmlns:p14="http://schemas.microsoft.com/office/powerpoint/2010/main" val="825130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4575" y="1538812"/>
            <a:ext cx="6298753" cy="420435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a:t>En comparant les courants produits dans les deux chambres, l'une de référence et l'autre en communication avec l'air de la zone à surveiller, le déséquilibre entre les deux déclenche une alarme dès lors que l'on atteint un certain seuil.</a:t>
            </a:r>
          </a:p>
          <a:p>
            <a:pPr marL="285750" indent="-285750" algn="just">
              <a:lnSpc>
                <a:spcPct val="150000"/>
              </a:lnSpc>
              <a:buFont typeface="Arial" panose="020B0604020202020204" pitchFamily="34" charset="0"/>
              <a:buChar char="•"/>
            </a:pPr>
            <a:r>
              <a:rPr lang="fr-FR" dirty="0"/>
              <a:t>Le détecteur à ionisation peut </a:t>
            </a:r>
            <a:r>
              <a:rPr lang="fr-FR" dirty="0" err="1"/>
              <a:t>déceier</a:t>
            </a:r>
            <a:r>
              <a:rPr lang="fr-FR" dirty="0"/>
              <a:t> même des gaz de combustion invisibles que produit une flamme nue ; il réagira donc un peu plus rapidement à un incendie causé par une flamme nue qu'un détecteur à cellule photoélectrique qui, lui, sera plus sensible à une fumée composée de grosses particules.</a:t>
            </a:r>
          </a:p>
        </p:txBody>
      </p:sp>
      <p:pic>
        <p:nvPicPr>
          <p:cNvPr id="5" name="Image 4"/>
          <p:cNvPicPr>
            <a:picLocks noChangeAspect="1"/>
          </p:cNvPicPr>
          <p:nvPr/>
        </p:nvPicPr>
        <p:blipFill>
          <a:blip r:embed="rId2"/>
          <a:stretch>
            <a:fillRect/>
          </a:stretch>
        </p:blipFill>
        <p:spPr>
          <a:xfrm>
            <a:off x="6634716" y="1997600"/>
            <a:ext cx="5358810" cy="3286781"/>
          </a:xfrm>
          <a:prstGeom prst="rect">
            <a:avLst/>
          </a:prstGeom>
        </p:spPr>
      </p:pic>
      <p:sp>
        <p:nvSpPr>
          <p:cNvPr id="2" name="Rectangle 1"/>
          <p:cNvSpPr/>
          <p:nvPr/>
        </p:nvSpPr>
        <p:spPr>
          <a:xfrm>
            <a:off x="4906087" y="699235"/>
            <a:ext cx="2258632" cy="369332"/>
          </a:xfrm>
          <a:prstGeom prst="rect">
            <a:avLst/>
          </a:prstGeom>
        </p:spPr>
        <p:txBody>
          <a:bodyPr wrap="none">
            <a:spAutoFit/>
          </a:bodyPr>
          <a:lstStyle/>
          <a:p>
            <a:r>
              <a:rPr lang="fr-FR" dirty="0"/>
              <a:t>Détecteur à ionisation</a:t>
            </a:r>
          </a:p>
        </p:txBody>
      </p:sp>
      <p:sp>
        <p:nvSpPr>
          <p:cNvPr id="6" name="Rectangle 5"/>
          <p:cNvSpPr/>
          <p:nvPr/>
        </p:nvSpPr>
        <p:spPr>
          <a:xfrm>
            <a:off x="4906087" y="228991"/>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spTree>
    <p:extLst>
      <p:ext uri="{BB962C8B-B14F-4D97-AF65-F5344CB8AC3E}">
        <p14:creationId xmlns:p14="http://schemas.microsoft.com/office/powerpoint/2010/main" val="37482166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66370" y="1942582"/>
            <a:ext cx="4960802"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D'une manière générale, les détecteurs de fumée sont placés dans toutes les zones où il n'est pas possible d'assurer une surveillance physique permanente. </a:t>
            </a:r>
          </a:p>
          <a:p>
            <a:pPr marL="285750" indent="-285750" algn="just">
              <a:lnSpc>
                <a:spcPct val="150000"/>
              </a:lnSpc>
              <a:buFont typeface="Arial" panose="020B0604020202020204" pitchFamily="34" charset="0"/>
              <a:buChar char="•"/>
            </a:pPr>
            <a:r>
              <a:rPr lang="fr-FR" dirty="0" smtClean="0"/>
              <a:t>Ce sera le cas des soutes à fret et à bagages, des baies électroniques et des toilettes. </a:t>
            </a:r>
          </a:p>
          <a:p>
            <a:pPr marL="285750" indent="-285750" algn="just">
              <a:lnSpc>
                <a:spcPct val="150000"/>
              </a:lnSpc>
              <a:buFont typeface="Arial" panose="020B0604020202020204" pitchFamily="34" charset="0"/>
              <a:buChar char="•"/>
            </a:pPr>
            <a:r>
              <a:rPr lang="fr-FR" dirty="0" smtClean="0"/>
              <a:t>Ils sont placés, soit dans une cavité dans la zone elle-même, soit sur la gaine d'extraction de l'air de conditionnement.</a:t>
            </a:r>
            <a:endParaRPr lang="fr-FR" dirty="0"/>
          </a:p>
        </p:txBody>
      </p:sp>
      <p:pic>
        <p:nvPicPr>
          <p:cNvPr id="7" name="Image 6"/>
          <p:cNvPicPr>
            <a:picLocks noChangeAspect="1"/>
          </p:cNvPicPr>
          <p:nvPr/>
        </p:nvPicPr>
        <p:blipFill>
          <a:blip r:embed="rId2"/>
          <a:stretch>
            <a:fillRect/>
          </a:stretch>
        </p:blipFill>
        <p:spPr>
          <a:xfrm>
            <a:off x="5281131" y="1681030"/>
            <a:ext cx="6875467" cy="4893345"/>
          </a:xfrm>
          <a:prstGeom prst="rect">
            <a:avLst/>
          </a:prstGeom>
        </p:spPr>
      </p:pic>
      <p:sp>
        <p:nvSpPr>
          <p:cNvPr id="3" name="Rectangle 2"/>
          <p:cNvSpPr/>
          <p:nvPr/>
        </p:nvSpPr>
        <p:spPr>
          <a:xfrm>
            <a:off x="5281131" y="738594"/>
            <a:ext cx="1565942" cy="369332"/>
          </a:xfrm>
          <a:prstGeom prst="rect">
            <a:avLst/>
          </a:prstGeom>
        </p:spPr>
        <p:txBody>
          <a:bodyPr wrap="none">
            <a:spAutoFit/>
          </a:bodyPr>
          <a:lstStyle/>
          <a:p>
            <a:r>
              <a:rPr lang="fr-FR" dirty="0"/>
              <a:t>Emplacements</a:t>
            </a:r>
          </a:p>
        </p:txBody>
      </p:sp>
      <p:sp>
        <p:nvSpPr>
          <p:cNvPr id="5" name="Rectangle 4"/>
          <p:cNvSpPr/>
          <p:nvPr/>
        </p:nvSpPr>
        <p:spPr>
          <a:xfrm>
            <a:off x="4906087" y="228991"/>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spTree>
    <p:extLst>
      <p:ext uri="{BB962C8B-B14F-4D97-AF65-F5344CB8AC3E}">
        <p14:creationId xmlns:p14="http://schemas.microsoft.com/office/powerpoint/2010/main" val="30237832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847073" y="1573835"/>
            <a:ext cx="5185394" cy="4283521"/>
          </a:xfrm>
          <a:prstGeom prst="rect">
            <a:avLst/>
          </a:prstGeom>
        </p:spPr>
      </p:pic>
      <p:sp>
        <p:nvSpPr>
          <p:cNvPr id="5" name="Rectangle 4"/>
          <p:cNvSpPr/>
          <p:nvPr/>
        </p:nvSpPr>
        <p:spPr>
          <a:xfrm>
            <a:off x="425345" y="1842079"/>
            <a:ext cx="6096000" cy="3831818"/>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lnSpc>
                <a:spcPct val="150000"/>
              </a:lnSpc>
              <a:buFont typeface="Arial" panose="020B0604020202020204" pitchFamily="34" charset="0"/>
              <a:buChar char="•"/>
            </a:pPr>
            <a:r>
              <a:rPr lang="fr-FR" dirty="0" smtClean="0"/>
              <a:t>Concernant les soutes, il est certain que les détecteurs ne seront placés que dans celles qui ne sont pas physiquement visitées en permanence ; </a:t>
            </a:r>
          </a:p>
          <a:p>
            <a:pPr marL="285750" indent="-285750" algn="just">
              <a:lnSpc>
                <a:spcPct val="150000"/>
              </a:lnSpc>
              <a:buFont typeface="Arial" panose="020B0604020202020204" pitchFamily="34" charset="0"/>
              <a:buChar char="•"/>
            </a:pPr>
            <a:r>
              <a:rPr lang="fr-FR" dirty="0" smtClean="0"/>
              <a:t>les soutes de type B, C et E.</a:t>
            </a:r>
          </a:p>
          <a:p>
            <a:pPr algn="just">
              <a:lnSpc>
                <a:spcPct val="150000"/>
              </a:lnSpc>
            </a:pPr>
            <a:r>
              <a:rPr lang="fr-FR" dirty="0" smtClean="0"/>
              <a:t>Par contre, les compartiments de </a:t>
            </a:r>
            <a:r>
              <a:rPr lang="fr-FR" dirty="0"/>
              <a:t>ne sont pas équipés de </a:t>
            </a:r>
            <a:r>
              <a:rPr lang="fr-FR" dirty="0" smtClean="0"/>
              <a:t>détecteurs</a:t>
            </a:r>
            <a:r>
              <a:rPr lang="fr-FR" dirty="0"/>
              <a:t>:</a:t>
            </a:r>
            <a:endParaRPr lang="fr-FR" dirty="0" smtClean="0"/>
          </a:p>
          <a:p>
            <a:pPr marL="285750" indent="-285750" algn="just">
              <a:lnSpc>
                <a:spcPct val="150000"/>
              </a:lnSpc>
              <a:buFont typeface="Arial" panose="020B0604020202020204" pitchFamily="34" charset="0"/>
              <a:buChar char="•"/>
            </a:pPr>
            <a:r>
              <a:rPr lang="fr-FR" dirty="0" smtClean="0"/>
              <a:t>type A (par exemple, le vestiaire PN) ou </a:t>
            </a:r>
          </a:p>
          <a:p>
            <a:pPr marL="285750" indent="-285750" algn="just">
              <a:lnSpc>
                <a:spcPct val="150000"/>
              </a:lnSpc>
              <a:buFont typeface="Arial" panose="020B0604020202020204" pitchFamily="34" charset="0"/>
              <a:buChar char="•"/>
            </a:pPr>
            <a:r>
              <a:rPr lang="fr-FR" dirty="0" smtClean="0"/>
              <a:t>les soutes de type D (dans lesquelles on considère qu'un feu va, selon toute vraisemblance, cesser faute d'air)</a:t>
            </a:r>
          </a:p>
        </p:txBody>
      </p:sp>
      <p:sp>
        <p:nvSpPr>
          <p:cNvPr id="6" name="Rectangle 5"/>
          <p:cNvSpPr/>
          <p:nvPr/>
        </p:nvSpPr>
        <p:spPr>
          <a:xfrm>
            <a:off x="5281131" y="901880"/>
            <a:ext cx="1565942" cy="369332"/>
          </a:xfrm>
          <a:prstGeom prst="rect">
            <a:avLst/>
          </a:prstGeom>
        </p:spPr>
        <p:txBody>
          <a:bodyPr wrap="none">
            <a:spAutoFit/>
          </a:bodyPr>
          <a:lstStyle/>
          <a:p>
            <a:r>
              <a:rPr lang="fr-FR" dirty="0"/>
              <a:t>Emplacements</a:t>
            </a:r>
          </a:p>
        </p:txBody>
      </p:sp>
      <p:sp>
        <p:nvSpPr>
          <p:cNvPr id="7" name="Rectangle 6"/>
          <p:cNvSpPr/>
          <p:nvPr/>
        </p:nvSpPr>
        <p:spPr>
          <a:xfrm>
            <a:off x="4906087" y="228991"/>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spTree>
    <p:extLst>
      <p:ext uri="{BB962C8B-B14F-4D97-AF65-F5344CB8AC3E}">
        <p14:creationId xmlns:p14="http://schemas.microsoft.com/office/powerpoint/2010/main" val="355490875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7389628" y="2265579"/>
            <a:ext cx="4654063" cy="2570143"/>
          </a:xfrm>
          <a:prstGeom prst="rect">
            <a:avLst/>
          </a:prstGeom>
        </p:spPr>
      </p:pic>
      <p:sp>
        <p:nvSpPr>
          <p:cNvPr id="7" name="Rectangle 6"/>
          <p:cNvSpPr/>
          <p:nvPr/>
        </p:nvSpPr>
        <p:spPr>
          <a:xfrm>
            <a:off x="258990" y="1533048"/>
            <a:ext cx="6917904"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Lorsque le détecteur détecte de la fumée, l'information est traitée par un calculateur qui :</a:t>
            </a:r>
          </a:p>
          <a:p>
            <a:pPr marL="742950" lvl="1" indent="-285750">
              <a:lnSpc>
                <a:spcPct val="150000"/>
              </a:lnSpc>
              <a:buFont typeface="Courier New" panose="02070309020205020404" pitchFamily="49" charset="0"/>
              <a:buChar char="o"/>
            </a:pPr>
            <a:r>
              <a:rPr lang="fr-FR" dirty="0" smtClean="0"/>
              <a:t>active les alarmes « SMOKE » en poste de pilotage ;</a:t>
            </a:r>
          </a:p>
          <a:p>
            <a:pPr marL="742950" lvl="1" indent="-285750">
              <a:lnSpc>
                <a:spcPct val="150000"/>
              </a:lnSpc>
              <a:buFont typeface="Courier New" panose="02070309020205020404" pitchFamily="49" charset="0"/>
              <a:buChar char="o"/>
            </a:pPr>
            <a:r>
              <a:rPr lang="fr-FR" dirty="0" smtClean="0"/>
              <a:t>ferme l'alimentation en air dans la zone concernée (si celle-ci est ventilée).</a:t>
            </a:r>
          </a:p>
          <a:p>
            <a:pPr marL="285750" indent="-285750">
              <a:lnSpc>
                <a:spcPct val="150000"/>
              </a:lnSpc>
              <a:buFont typeface="Arial" panose="020B0604020202020204" pitchFamily="34" charset="0"/>
              <a:buChar char="•"/>
            </a:pPr>
            <a:r>
              <a:rPr lang="fr-FR" dirty="0" smtClean="0"/>
              <a:t>Sur certains avions, les zones surveillées possèdent deux détecteurs par zone ; </a:t>
            </a:r>
          </a:p>
          <a:p>
            <a:pPr marL="285750" indent="-285750">
              <a:lnSpc>
                <a:spcPct val="150000"/>
              </a:lnSpc>
              <a:buFont typeface="Arial" panose="020B0604020202020204" pitchFamily="34" charset="0"/>
              <a:buChar char="•"/>
            </a:pPr>
            <a:r>
              <a:rPr lang="fr-FR" dirty="0" smtClean="0"/>
              <a:t>l'alarme sera alors déclenchée par la détection des deux détecteurs (logique ET).</a:t>
            </a:r>
          </a:p>
        </p:txBody>
      </p:sp>
      <p:sp>
        <p:nvSpPr>
          <p:cNvPr id="8" name="Rectangle 7"/>
          <p:cNvSpPr/>
          <p:nvPr/>
        </p:nvSpPr>
        <p:spPr>
          <a:xfrm>
            <a:off x="4906087" y="228991"/>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spTree>
    <p:extLst>
      <p:ext uri="{BB962C8B-B14F-4D97-AF65-F5344CB8AC3E}">
        <p14:creationId xmlns:p14="http://schemas.microsoft.com/office/powerpoint/2010/main" val="349703742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50566" y="1144888"/>
            <a:ext cx="5697072" cy="503535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 calculateur, outre le traitement des détecteurs, le déclenchement des alarmes et la fermeture de l'alimentation en air,</a:t>
            </a:r>
          </a:p>
          <a:p>
            <a:pPr marL="285750" indent="-285750" algn="just">
              <a:lnSpc>
                <a:spcPct val="150000"/>
              </a:lnSpc>
              <a:buFont typeface="Arial" panose="020B0604020202020204" pitchFamily="34" charset="0"/>
              <a:buChar char="•"/>
            </a:pPr>
            <a:r>
              <a:rPr lang="fr-FR" dirty="0" smtClean="0"/>
              <a:t> assure également le test des détecteurs et du circuit d'extinction (s'il existe).</a:t>
            </a:r>
          </a:p>
          <a:p>
            <a:pPr marL="285750" indent="-285750" algn="just">
              <a:lnSpc>
                <a:spcPct val="150000"/>
              </a:lnSpc>
              <a:buFont typeface="Arial" panose="020B0604020202020204" pitchFamily="34" charset="0"/>
              <a:buChar char="•"/>
            </a:pPr>
            <a:r>
              <a:rPr lang="fr-FR" dirty="0" smtClean="0"/>
              <a:t>Le bon fonctionnement des détecteurs et du circuit d'alarme des différentes zones sera vérifié à chaque prise en compte de l'aéronef par le personnel navigant.</a:t>
            </a:r>
          </a:p>
          <a:p>
            <a:pPr marL="285750" indent="-285750" algn="just">
              <a:lnSpc>
                <a:spcPct val="150000"/>
              </a:lnSpc>
              <a:buFont typeface="Arial" panose="020B0604020202020204" pitchFamily="34" charset="0"/>
              <a:buChar char="•"/>
            </a:pPr>
            <a:r>
              <a:rPr lang="fr-FR" dirty="0" smtClean="0"/>
              <a:t>Le poussoir de test activé provoque, si tous les éléments sont opérants : les alarmes lumineuses et sonore ;</a:t>
            </a:r>
          </a:p>
          <a:p>
            <a:pPr marL="285750" indent="-285750" algn="just">
              <a:lnSpc>
                <a:spcPct val="150000"/>
              </a:lnSpc>
              <a:buFont typeface="Arial" panose="020B0604020202020204" pitchFamily="34" charset="0"/>
              <a:buChar char="•"/>
            </a:pPr>
            <a:r>
              <a:rPr lang="fr-FR" dirty="0" smtClean="0"/>
              <a:t>la fermeture des vannes d'alimentation en conditionnement d'air.</a:t>
            </a:r>
          </a:p>
        </p:txBody>
      </p:sp>
      <p:sp>
        <p:nvSpPr>
          <p:cNvPr id="3" name="Rectangle 2"/>
          <p:cNvSpPr/>
          <p:nvPr/>
        </p:nvSpPr>
        <p:spPr>
          <a:xfrm>
            <a:off x="5207197" y="669990"/>
            <a:ext cx="148425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a:t>
            </a:r>
            <a:r>
              <a:rPr lang="fr-FR" dirty="0"/>
              <a:t>de test</a:t>
            </a:r>
          </a:p>
        </p:txBody>
      </p:sp>
      <p:sp>
        <p:nvSpPr>
          <p:cNvPr id="4" name="Rectangle 3"/>
          <p:cNvSpPr/>
          <p:nvPr/>
        </p:nvSpPr>
        <p:spPr>
          <a:xfrm>
            <a:off x="4906087" y="228991"/>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pic>
        <p:nvPicPr>
          <p:cNvPr id="6" name="Espace réservé du contenu 5"/>
          <p:cNvPicPr>
            <a:picLocks noGrp="1" noChangeAspect="1"/>
          </p:cNvPicPr>
          <p:nvPr>
            <p:ph idx="1"/>
          </p:nvPr>
        </p:nvPicPr>
        <p:blipFill>
          <a:blip r:embed="rId2"/>
          <a:stretch>
            <a:fillRect/>
          </a:stretch>
        </p:blipFill>
        <p:spPr>
          <a:xfrm>
            <a:off x="6684458" y="2265579"/>
            <a:ext cx="5359234" cy="2959564"/>
          </a:xfrm>
          <a:prstGeom prst="rect">
            <a:avLst/>
          </a:prstGeom>
        </p:spPr>
      </p:pic>
    </p:spTree>
    <p:extLst>
      <p:ext uri="{BB962C8B-B14F-4D97-AF65-F5344CB8AC3E}">
        <p14:creationId xmlns:p14="http://schemas.microsoft.com/office/powerpoint/2010/main" val="33541720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9071" y="962592"/>
            <a:ext cx="6720191" cy="545085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Pour qu'il y ait feu, il faut l'association de trois éléments :</a:t>
            </a:r>
          </a:p>
          <a:p>
            <a:pPr marL="742950" lvl="1" indent="-285750">
              <a:lnSpc>
                <a:spcPct val="150000"/>
              </a:lnSpc>
              <a:buFont typeface="Courier New" panose="02070309020205020404" pitchFamily="49" charset="0"/>
              <a:buChar char="o"/>
            </a:pPr>
            <a:r>
              <a:rPr lang="fr-FR" dirty="0" smtClean="0"/>
              <a:t>un combustible (ou carburant) : plastiques, bois, papier, tissus, huiles... ;</a:t>
            </a:r>
          </a:p>
          <a:p>
            <a:pPr marL="742950" lvl="1" indent="-285750">
              <a:lnSpc>
                <a:spcPct val="150000"/>
              </a:lnSpc>
              <a:buFont typeface="Courier New" panose="02070309020205020404" pitchFamily="49" charset="0"/>
              <a:buChar char="o"/>
            </a:pPr>
            <a:r>
              <a:rPr lang="fr-FR" dirty="0" smtClean="0"/>
              <a:t>un comburant : oxygène de l'air ;</a:t>
            </a:r>
          </a:p>
          <a:p>
            <a:pPr marL="742950" lvl="1" indent="-285750">
              <a:lnSpc>
                <a:spcPct val="150000"/>
              </a:lnSpc>
              <a:buFont typeface="Courier New" panose="02070309020205020404" pitchFamily="49" charset="0"/>
              <a:buChar char="o"/>
            </a:pPr>
            <a:r>
              <a:rPr lang="fr-FR" dirty="0" smtClean="0"/>
              <a:t>une énergie d'activation : flamme, électricité, température, etc.</a:t>
            </a:r>
          </a:p>
          <a:p>
            <a:pPr marL="285750" indent="-285750">
              <a:lnSpc>
                <a:spcPct val="150000"/>
              </a:lnSpc>
              <a:buFont typeface="Arial" panose="020B0604020202020204" pitchFamily="34" charset="0"/>
              <a:buChar char="•"/>
            </a:pPr>
            <a:r>
              <a:rPr lang="fr-FR" dirty="0" smtClean="0"/>
              <a:t>Le traitement d'un incendie consiste donc à :</a:t>
            </a:r>
          </a:p>
          <a:p>
            <a:pPr marL="742950" lvl="1" indent="-285750">
              <a:lnSpc>
                <a:spcPct val="150000"/>
              </a:lnSpc>
              <a:buFont typeface="Courier New" panose="02070309020205020404" pitchFamily="49" charset="0"/>
              <a:buChar char="o"/>
            </a:pPr>
            <a:r>
              <a:rPr lang="fr-FR" dirty="0" smtClean="0"/>
              <a:t>le priver de combustible, en fermant les différentes sources d'alimentation ; </a:t>
            </a:r>
          </a:p>
          <a:p>
            <a:pPr marL="742950" lvl="1" indent="-285750">
              <a:lnSpc>
                <a:spcPct val="150000"/>
              </a:lnSpc>
              <a:buFont typeface="Courier New" panose="02070309020205020404" pitchFamily="49" charset="0"/>
              <a:buChar char="o"/>
            </a:pPr>
            <a:r>
              <a:rPr lang="fr-FR" dirty="0" smtClean="0"/>
              <a:t>le priver de comburant, en fermant les alimentations en air et en neutralisant l'oxygène de l'air.</a:t>
            </a:r>
          </a:p>
          <a:p>
            <a:pPr marL="285750" indent="-285750">
              <a:lnSpc>
                <a:spcPct val="150000"/>
              </a:lnSpc>
              <a:buFont typeface="Arial" panose="020B0604020202020204" pitchFamily="34" charset="0"/>
              <a:buChar char="•"/>
            </a:pPr>
            <a:r>
              <a:rPr lang="fr-FR" dirty="0" smtClean="0"/>
              <a:t>Dans le processus du traitement d'un feu, les différents étapes de procédure iront dans ce sens.</a:t>
            </a:r>
          </a:p>
        </p:txBody>
      </p:sp>
      <p:sp>
        <p:nvSpPr>
          <p:cNvPr id="3" name="Rectangle 2"/>
          <p:cNvSpPr/>
          <p:nvPr/>
        </p:nvSpPr>
        <p:spPr>
          <a:xfrm>
            <a:off x="4314199" y="270762"/>
            <a:ext cx="323338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Systèmes de protection incendie</a:t>
            </a:r>
          </a:p>
        </p:txBody>
      </p:sp>
      <p:pic>
        <p:nvPicPr>
          <p:cNvPr id="5" name="Espace réservé du contenu 3"/>
          <p:cNvPicPr>
            <a:picLocks noGrp="1" noChangeAspect="1"/>
          </p:cNvPicPr>
          <p:nvPr>
            <p:ph idx="1"/>
          </p:nvPr>
        </p:nvPicPr>
        <p:blipFill rotWithShape="1">
          <a:blip r:embed="rId2"/>
          <a:srcRect l="2821" t="5943" r="8540" b="5245"/>
          <a:stretch/>
        </p:blipFill>
        <p:spPr>
          <a:xfrm>
            <a:off x="7119256" y="1970315"/>
            <a:ext cx="4974127" cy="3015343"/>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77950598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7571" y="1825625"/>
            <a:ext cx="6505744"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Les zones à haut risque de l'avion, que sont les réacteurs et les soutes, sont équipées d'un système d'extinction intégré, c'est-à-dire qu'elles possèdent leur propre circuit d'extinction, indépendant des autres.</a:t>
            </a:r>
          </a:p>
          <a:p>
            <a:pPr marL="285750" indent="-285750">
              <a:lnSpc>
                <a:spcPct val="150000"/>
              </a:lnSpc>
              <a:buFont typeface="Arial" panose="020B0604020202020204" pitchFamily="34" charset="0"/>
              <a:buChar char="•"/>
            </a:pPr>
            <a:r>
              <a:rPr lang="fr-FR" dirty="0" smtClean="0"/>
              <a:t>Ces circuits comprennent :</a:t>
            </a:r>
          </a:p>
          <a:p>
            <a:pPr marL="742950" lvl="1" indent="-285750">
              <a:lnSpc>
                <a:spcPct val="150000"/>
              </a:lnSpc>
              <a:buFont typeface="Courier New" panose="02070309020205020404" pitchFamily="49" charset="0"/>
              <a:buChar char="o"/>
            </a:pPr>
            <a:r>
              <a:rPr lang="fr-FR" dirty="0" smtClean="0"/>
              <a:t>des détecteurs d'incendie (détecteurs de fumée ou de température élevée) ;</a:t>
            </a:r>
          </a:p>
          <a:p>
            <a:pPr marL="742950" lvl="1" indent="-285750">
              <a:lnSpc>
                <a:spcPct val="150000"/>
              </a:lnSpc>
              <a:buFont typeface="Courier New" panose="02070309020205020404" pitchFamily="49" charset="0"/>
              <a:buChar char="o"/>
            </a:pPr>
            <a:r>
              <a:rPr lang="fr-FR" dirty="0" smtClean="0"/>
              <a:t>des extincteurs propres.</a:t>
            </a:r>
          </a:p>
        </p:txBody>
      </p:sp>
      <p:sp>
        <p:nvSpPr>
          <p:cNvPr id="5" name="Rectangle 4"/>
          <p:cNvSpPr/>
          <p:nvPr/>
        </p:nvSpPr>
        <p:spPr>
          <a:xfrm>
            <a:off x="4104158" y="260370"/>
            <a:ext cx="311181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Extincteurs (moteurs et soutes)</a:t>
            </a:r>
          </a:p>
        </p:txBody>
      </p:sp>
      <p:pic>
        <p:nvPicPr>
          <p:cNvPr id="6" name="Espace réservé du contenu 3"/>
          <p:cNvPicPr>
            <a:picLocks noGrp="1" noChangeAspect="1"/>
          </p:cNvPicPr>
          <p:nvPr>
            <p:ph idx="1"/>
          </p:nvPr>
        </p:nvPicPr>
        <p:blipFill>
          <a:blip r:embed="rId2"/>
          <a:stretch>
            <a:fillRect/>
          </a:stretch>
        </p:blipFill>
        <p:spPr>
          <a:xfrm>
            <a:off x="7319970" y="1368425"/>
            <a:ext cx="4872030" cy="3551918"/>
          </a:xfrm>
          <a:prstGeom prst="rect">
            <a:avLst/>
          </a:prstGeom>
        </p:spPr>
      </p:pic>
    </p:spTree>
    <p:extLst>
      <p:ext uri="{BB962C8B-B14F-4D97-AF65-F5344CB8AC3E}">
        <p14:creationId xmlns:p14="http://schemas.microsoft.com/office/powerpoint/2010/main" val="11624175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4653" y="1609135"/>
            <a:ext cx="7048649"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smtClean="0"/>
              <a:t>a) Agent extincteur et bouteille</a:t>
            </a:r>
          </a:p>
          <a:p>
            <a:pPr>
              <a:lnSpc>
                <a:spcPct val="150000"/>
              </a:lnSpc>
            </a:pPr>
            <a:r>
              <a:rPr lang="fr-FR" dirty="0" smtClean="0"/>
              <a:t>Le produit retenu pour les circuits d'extinction, tant pour les réacteurs que pour les feux de soute, est le gaz halon. </a:t>
            </a:r>
          </a:p>
          <a:p>
            <a:pPr>
              <a:lnSpc>
                <a:spcPct val="150000"/>
              </a:lnSpc>
            </a:pPr>
            <a:r>
              <a:rPr lang="fr-FR" dirty="0" smtClean="0"/>
              <a:t>La propriété de cet agent extincteur est d'agir en inhibiteur d'oxygène.</a:t>
            </a:r>
          </a:p>
          <a:p>
            <a:pPr>
              <a:lnSpc>
                <a:spcPct val="150000"/>
              </a:lnSpc>
            </a:pPr>
            <a:r>
              <a:rPr lang="fr-FR" dirty="0" smtClean="0"/>
              <a:t>Si les composants chimiques entrant dans ces gaz sont différents, leurs propriétés en tant qu'agents d'extinction sont identiques.</a:t>
            </a:r>
          </a:p>
          <a:p>
            <a:pPr>
              <a:lnSpc>
                <a:spcPct val="150000"/>
              </a:lnSpc>
            </a:pPr>
            <a:r>
              <a:rPr lang="fr-FR" dirty="0" smtClean="0"/>
              <a:t>Les bouteilles sont constituées d'une enveloppe métallique, chargée au halon 1301, et sont pressurisées par un gaz neutre (en général, de l'azote). </a:t>
            </a:r>
          </a:p>
          <a:p>
            <a:pPr>
              <a:lnSpc>
                <a:spcPct val="150000"/>
              </a:lnSpc>
            </a:pPr>
            <a:r>
              <a:rPr lang="fr-FR" dirty="0" smtClean="0"/>
              <a:t>La diffusion de l'agent extincteur est assurée par la mise à feu d'une tête de percussion.</a:t>
            </a:r>
          </a:p>
        </p:txBody>
      </p:sp>
      <p:sp>
        <p:nvSpPr>
          <p:cNvPr id="5" name="Rectangle 4"/>
          <p:cNvSpPr/>
          <p:nvPr/>
        </p:nvSpPr>
        <p:spPr>
          <a:xfrm>
            <a:off x="5095598" y="706504"/>
            <a:ext cx="1224053" cy="369332"/>
          </a:xfrm>
          <a:prstGeom prst="rect">
            <a:avLst/>
          </a:prstGeom>
        </p:spPr>
        <p:txBody>
          <a:bodyPr wrap="none">
            <a:spAutoFit/>
          </a:bodyPr>
          <a:lstStyle/>
          <a:p>
            <a:r>
              <a:rPr lang="fr-FR" dirty="0" smtClean="0"/>
              <a:t>Extincteurs</a:t>
            </a:r>
            <a:endParaRPr lang="fr-FR" dirty="0"/>
          </a:p>
        </p:txBody>
      </p:sp>
      <p:pic>
        <p:nvPicPr>
          <p:cNvPr id="6" name="Espace réservé du contenu 3"/>
          <p:cNvPicPr>
            <a:picLocks noGrp="1" noChangeAspect="1"/>
          </p:cNvPicPr>
          <p:nvPr>
            <p:ph idx="1"/>
          </p:nvPr>
        </p:nvPicPr>
        <p:blipFill>
          <a:blip r:embed="rId2"/>
          <a:stretch>
            <a:fillRect/>
          </a:stretch>
        </p:blipFill>
        <p:spPr>
          <a:xfrm>
            <a:off x="8140409" y="336099"/>
            <a:ext cx="3673610" cy="2732014"/>
          </a:xfrm>
          <a:prstGeom prst="rect">
            <a:avLst/>
          </a:prstGeom>
        </p:spPr>
      </p:pic>
      <p:pic>
        <p:nvPicPr>
          <p:cNvPr id="7" name="Espace réservé du contenu 3"/>
          <p:cNvPicPr>
            <a:picLocks noChangeAspect="1"/>
          </p:cNvPicPr>
          <p:nvPr/>
        </p:nvPicPr>
        <p:blipFill>
          <a:blip r:embed="rId3"/>
          <a:stretch>
            <a:fillRect/>
          </a:stretch>
        </p:blipFill>
        <p:spPr>
          <a:xfrm>
            <a:off x="8140409" y="3457737"/>
            <a:ext cx="3801220" cy="2771252"/>
          </a:xfrm>
          <a:prstGeom prst="rect">
            <a:avLst/>
          </a:prstGeom>
        </p:spPr>
      </p:pic>
      <p:sp>
        <p:nvSpPr>
          <p:cNvPr id="8" name="Rectangle 7"/>
          <p:cNvSpPr/>
          <p:nvPr/>
        </p:nvSpPr>
        <p:spPr>
          <a:xfrm>
            <a:off x="4151718" y="151433"/>
            <a:ext cx="311181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Extincteurs (moteurs et soutes)</a:t>
            </a:r>
          </a:p>
        </p:txBody>
      </p:sp>
    </p:spTree>
    <p:extLst>
      <p:ext uri="{BB962C8B-B14F-4D97-AF65-F5344CB8AC3E}">
        <p14:creationId xmlns:p14="http://schemas.microsoft.com/office/powerpoint/2010/main" val="328921688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16576" y="837924"/>
            <a:ext cx="11381509"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Assurément, le danger principal à bord d'un avion, c'est le feu: s'il peut se produire divers problèmes </a:t>
            </a:r>
          </a:p>
          <a:p>
            <a:pPr marL="285750" indent="-285750">
              <a:lnSpc>
                <a:spcPct val="150000"/>
              </a:lnSpc>
              <a:buFont typeface="Arial" panose="020B0604020202020204" pitchFamily="34" charset="0"/>
              <a:buChar char="•"/>
            </a:pPr>
            <a:r>
              <a:rPr lang="fr-FR" dirty="0" smtClean="0"/>
              <a:t>pannes de systèmes, </a:t>
            </a:r>
          </a:p>
          <a:p>
            <a:pPr marL="285750" indent="-285750">
              <a:lnSpc>
                <a:spcPct val="150000"/>
              </a:lnSpc>
              <a:buFont typeface="Arial" panose="020B0604020202020204" pitchFamily="34" charset="0"/>
              <a:buChar char="•"/>
            </a:pPr>
            <a:r>
              <a:rPr lang="fr-FR" dirty="0" smtClean="0"/>
              <a:t>pannes moteur, </a:t>
            </a:r>
          </a:p>
          <a:p>
            <a:pPr marL="285750" indent="-285750">
              <a:lnSpc>
                <a:spcPct val="150000"/>
              </a:lnSpc>
              <a:buFont typeface="Arial" panose="020B0604020202020204" pitchFamily="34" charset="0"/>
              <a:buChar char="•"/>
            </a:pPr>
            <a:r>
              <a:rPr lang="fr-FR" dirty="0" smtClean="0"/>
              <a:t>défaillance de commandes de vol..., </a:t>
            </a:r>
          </a:p>
          <a:p>
            <a:pPr>
              <a:lnSpc>
                <a:spcPct val="150000"/>
              </a:lnSpc>
            </a:pPr>
            <a:r>
              <a:rPr lang="fr-FR" dirty="0" smtClean="0"/>
              <a:t>aucun ne revêt un caractère aussi dramatique que la survenue d'un incendie. </a:t>
            </a:r>
          </a:p>
        </p:txBody>
      </p:sp>
      <p:sp>
        <p:nvSpPr>
          <p:cNvPr id="2" name="Rectangle 1"/>
          <p:cNvSpPr/>
          <p:nvPr/>
        </p:nvSpPr>
        <p:spPr>
          <a:xfrm>
            <a:off x="4005943" y="308206"/>
            <a:ext cx="4049486"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Systèmes de protection et de </a:t>
            </a:r>
            <a:r>
              <a:rPr lang="fr-FR" dirty="0" smtClean="0"/>
              <a:t>détection</a:t>
            </a:r>
            <a:endParaRPr lang="fr-FR" dirty="0"/>
          </a:p>
        </p:txBody>
      </p:sp>
      <p:pic>
        <p:nvPicPr>
          <p:cNvPr id="4" name="Image 3"/>
          <p:cNvPicPr>
            <a:picLocks noChangeAspect="1"/>
          </p:cNvPicPr>
          <p:nvPr/>
        </p:nvPicPr>
        <p:blipFill>
          <a:blip r:embed="rId2"/>
          <a:stretch>
            <a:fillRect/>
          </a:stretch>
        </p:blipFill>
        <p:spPr>
          <a:xfrm>
            <a:off x="7472548" y="3125174"/>
            <a:ext cx="4066310" cy="3558021"/>
          </a:xfrm>
          <a:prstGeom prst="rect">
            <a:avLst/>
          </a:prstGeom>
        </p:spPr>
      </p:pic>
      <p:sp>
        <p:nvSpPr>
          <p:cNvPr id="3" name="Rectangle 2"/>
          <p:cNvSpPr/>
          <p:nvPr/>
        </p:nvSpPr>
        <p:spPr>
          <a:xfrm>
            <a:off x="631371" y="3932455"/>
            <a:ext cx="6096000" cy="1200329"/>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nSpc>
                <a:spcPct val="200000"/>
              </a:lnSpc>
            </a:pPr>
            <a:r>
              <a:rPr lang="fr-FR" dirty="0"/>
              <a:t>Il n'y a qu'à se rappeler, pour s'en persuader, la rapidité avec laquelle l'A340 d'Air France a été détruit à Toronto en 2005.</a:t>
            </a:r>
          </a:p>
        </p:txBody>
      </p:sp>
    </p:spTree>
    <p:extLst>
      <p:ext uri="{BB962C8B-B14F-4D97-AF65-F5344CB8AC3E}">
        <p14:creationId xmlns:p14="http://schemas.microsoft.com/office/powerpoint/2010/main" val="36661930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4176" y="1506163"/>
            <a:ext cx="6585098"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b="1" dirty="0" smtClean="0"/>
              <a:t>b) Tête </a:t>
            </a:r>
            <a:r>
              <a:rPr lang="fr-FR" b="1" dirty="0"/>
              <a:t>de percussion</a:t>
            </a:r>
          </a:p>
          <a:p>
            <a:pPr marL="285750" indent="-285750" algn="just">
              <a:lnSpc>
                <a:spcPct val="150000"/>
              </a:lnSpc>
              <a:buFont typeface="Arial" panose="020B0604020202020204" pitchFamily="34" charset="0"/>
              <a:buChar char="•"/>
            </a:pPr>
            <a:r>
              <a:rPr lang="fr-FR" dirty="0" smtClean="0"/>
              <a:t>La </a:t>
            </a:r>
            <a:r>
              <a:rPr lang="fr-FR" dirty="0"/>
              <a:t>tête de percussion est constituée d'une cartouche pyrotechnique, à l'intérieur de laquelle se trouve une résistance. </a:t>
            </a:r>
            <a:endParaRPr lang="fr-FR" dirty="0" smtClean="0"/>
          </a:p>
          <a:p>
            <a:pPr marL="285750" indent="-285750" algn="just">
              <a:lnSpc>
                <a:spcPct val="150000"/>
              </a:lnSpc>
              <a:buFont typeface="Arial" panose="020B0604020202020204" pitchFamily="34" charset="0"/>
              <a:buChar char="•"/>
            </a:pPr>
            <a:r>
              <a:rPr lang="fr-FR" dirty="0" smtClean="0"/>
              <a:t>L'alimentation </a:t>
            </a:r>
            <a:r>
              <a:rPr lang="fr-FR" dirty="0"/>
              <a:t>électrique de cette résistance provoque la mise à feu de la cartouche et la destruction d'un opercule qui va libérer l'agent extincteur sous pression dans les rampes de distribution.</a:t>
            </a:r>
          </a:p>
          <a:p>
            <a:pPr marL="285750" indent="-285750" algn="just">
              <a:lnSpc>
                <a:spcPct val="150000"/>
              </a:lnSpc>
              <a:buFont typeface="Arial" panose="020B0604020202020204" pitchFamily="34" charset="0"/>
              <a:buChar char="•"/>
            </a:pPr>
            <a:r>
              <a:rPr lang="fr-FR" dirty="0" smtClean="0"/>
              <a:t>Le principe </a:t>
            </a:r>
            <a:r>
              <a:rPr lang="fr-FR" dirty="0" err="1"/>
              <a:t>fail-safe</a:t>
            </a:r>
            <a:r>
              <a:rPr lang="fr-FR" dirty="0"/>
              <a:t> oblige, chaque tête de percussion est équipée de deux résistances, l'une alimentée par le circuit normal, l'autre par la barre bus de dernier secours.</a:t>
            </a:r>
          </a:p>
        </p:txBody>
      </p:sp>
      <p:sp>
        <p:nvSpPr>
          <p:cNvPr id="5" name="Rectangle 4"/>
          <p:cNvSpPr/>
          <p:nvPr/>
        </p:nvSpPr>
        <p:spPr>
          <a:xfrm>
            <a:off x="4626272" y="501256"/>
            <a:ext cx="1224053" cy="369332"/>
          </a:xfrm>
          <a:prstGeom prst="rect">
            <a:avLst/>
          </a:prstGeom>
        </p:spPr>
        <p:txBody>
          <a:bodyPr wrap="none">
            <a:spAutoFit/>
          </a:bodyPr>
          <a:lstStyle/>
          <a:p>
            <a:r>
              <a:rPr lang="fr-FR" dirty="0" smtClean="0"/>
              <a:t>Extincteurs</a:t>
            </a:r>
            <a:endParaRPr lang="fr-FR" dirty="0"/>
          </a:p>
        </p:txBody>
      </p:sp>
      <p:pic>
        <p:nvPicPr>
          <p:cNvPr id="6" name="Espace réservé du contenu 3"/>
          <p:cNvPicPr>
            <a:picLocks noGrp="1" noChangeAspect="1"/>
          </p:cNvPicPr>
          <p:nvPr>
            <p:ph idx="1"/>
          </p:nvPr>
        </p:nvPicPr>
        <p:blipFill>
          <a:blip r:embed="rId2"/>
          <a:stretch>
            <a:fillRect/>
          </a:stretch>
        </p:blipFill>
        <p:spPr>
          <a:xfrm>
            <a:off x="6835412" y="87086"/>
            <a:ext cx="5269502" cy="3918857"/>
          </a:xfrm>
          <a:prstGeom prst="rect">
            <a:avLst/>
          </a:prstGeom>
        </p:spPr>
      </p:pic>
      <p:pic>
        <p:nvPicPr>
          <p:cNvPr id="7" name="Espace réservé du contenu 3"/>
          <p:cNvPicPr>
            <a:picLocks noChangeAspect="1"/>
          </p:cNvPicPr>
          <p:nvPr/>
        </p:nvPicPr>
        <p:blipFill>
          <a:blip r:embed="rId3"/>
          <a:stretch>
            <a:fillRect/>
          </a:stretch>
        </p:blipFill>
        <p:spPr>
          <a:xfrm>
            <a:off x="8750973" y="4349344"/>
            <a:ext cx="3441027" cy="2508656"/>
          </a:xfrm>
          <a:prstGeom prst="rect">
            <a:avLst/>
          </a:prstGeom>
        </p:spPr>
      </p:pic>
      <p:sp>
        <p:nvSpPr>
          <p:cNvPr id="8" name="Rectangle 7"/>
          <p:cNvSpPr/>
          <p:nvPr/>
        </p:nvSpPr>
        <p:spPr>
          <a:xfrm>
            <a:off x="3682392" y="131924"/>
            <a:ext cx="311181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Extincteurs (moteurs et soutes)</a:t>
            </a:r>
          </a:p>
        </p:txBody>
      </p:sp>
    </p:spTree>
    <p:extLst>
      <p:ext uri="{BB962C8B-B14F-4D97-AF65-F5344CB8AC3E}">
        <p14:creationId xmlns:p14="http://schemas.microsoft.com/office/powerpoint/2010/main" val="11881020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6324" y="1041667"/>
            <a:ext cx="7211406" cy="577081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c) Protection</a:t>
            </a:r>
          </a:p>
          <a:p>
            <a:pPr marL="285750" indent="-285750">
              <a:lnSpc>
                <a:spcPct val="150000"/>
              </a:lnSpc>
              <a:buFont typeface="Arial" panose="020B0604020202020204" pitchFamily="34" charset="0"/>
              <a:buChar char="•"/>
            </a:pPr>
            <a:r>
              <a:rPr lang="fr-FR" dirty="0" smtClean="0"/>
              <a:t>La bouteille est protégée contre une surpression éventuelle ; </a:t>
            </a:r>
          </a:p>
          <a:p>
            <a:pPr marL="285750" indent="-285750">
              <a:lnSpc>
                <a:spcPct val="150000"/>
              </a:lnSpc>
              <a:buFont typeface="Arial" panose="020B0604020202020204" pitchFamily="34" charset="0"/>
              <a:buChar char="•"/>
            </a:pPr>
            <a:r>
              <a:rPr lang="fr-FR" dirty="0" smtClean="0"/>
              <a:t>en cas de pression excessive à l'intérieur de l'enveloppe métallique, une membrane prévue à cet effet se déchire et diffuse le produit extincteur dans le circuit d'extinction ou à l'extérieur de l'appareil, suivant les types d'avions.</a:t>
            </a:r>
          </a:p>
          <a:p>
            <a:pPr marL="285750" indent="-285750">
              <a:lnSpc>
                <a:spcPct val="150000"/>
              </a:lnSpc>
              <a:buFont typeface="Arial" panose="020B0604020202020204" pitchFamily="34" charset="0"/>
              <a:buChar char="•"/>
            </a:pPr>
            <a:r>
              <a:rPr lang="fr-FR" dirty="0" smtClean="0"/>
              <a:t>Dans ce dernier cas, un opercule de couleur, affleurant le revêtement, est alors éjecté, permettant de signaler, lors de l'inspection extérieure de l'aéronef par les services de maintenance ou par l'équipage, la perte de l'agent extincteur contenu dans la bouteille.</a:t>
            </a:r>
          </a:p>
          <a:p>
            <a:pPr marL="285750" indent="-285750">
              <a:lnSpc>
                <a:spcPct val="150000"/>
              </a:lnSpc>
              <a:buFont typeface="Arial" panose="020B0604020202020204" pitchFamily="34" charset="0"/>
              <a:buChar char="•"/>
            </a:pPr>
            <a:r>
              <a:rPr lang="fr-FR" dirty="0" smtClean="0"/>
              <a:t>Outre cette éventuelle signalisation externe, chaque extincteur est équipé d'un manocontact dont l'activation, en cas de baisse de pression dans la bouteille, donc de percussion ou perte de gaz, se traduit par l'allumage d'un voyant au poste de pilotage.</a:t>
            </a:r>
          </a:p>
        </p:txBody>
      </p:sp>
      <p:sp>
        <p:nvSpPr>
          <p:cNvPr id="5" name="Rectangle 4"/>
          <p:cNvSpPr/>
          <p:nvPr/>
        </p:nvSpPr>
        <p:spPr>
          <a:xfrm>
            <a:off x="5437107" y="595744"/>
            <a:ext cx="1224053" cy="369332"/>
          </a:xfrm>
          <a:prstGeom prst="rect">
            <a:avLst/>
          </a:prstGeom>
        </p:spPr>
        <p:txBody>
          <a:bodyPr wrap="none">
            <a:spAutoFit/>
          </a:bodyPr>
          <a:lstStyle/>
          <a:p>
            <a:r>
              <a:rPr lang="fr-FR" dirty="0" smtClean="0"/>
              <a:t>Extincteurs</a:t>
            </a:r>
            <a:endParaRPr lang="fr-FR" dirty="0"/>
          </a:p>
        </p:txBody>
      </p:sp>
      <p:pic>
        <p:nvPicPr>
          <p:cNvPr id="6" name="Espace réservé du contenu 3"/>
          <p:cNvPicPr>
            <a:picLocks noGrp="1" noChangeAspect="1"/>
          </p:cNvPicPr>
          <p:nvPr>
            <p:ph idx="1"/>
          </p:nvPr>
        </p:nvPicPr>
        <p:blipFill>
          <a:blip r:embed="rId2"/>
          <a:stretch>
            <a:fillRect/>
          </a:stretch>
        </p:blipFill>
        <p:spPr>
          <a:xfrm>
            <a:off x="7713875" y="1838328"/>
            <a:ext cx="3673610" cy="2732014"/>
          </a:xfrm>
          <a:prstGeom prst="rect">
            <a:avLst/>
          </a:prstGeom>
        </p:spPr>
      </p:pic>
      <p:sp>
        <p:nvSpPr>
          <p:cNvPr id="7" name="Rectangle 6"/>
          <p:cNvSpPr/>
          <p:nvPr/>
        </p:nvSpPr>
        <p:spPr>
          <a:xfrm>
            <a:off x="4104158" y="260370"/>
            <a:ext cx="311181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Extincteurs (moteurs et soutes)</a:t>
            </a:r>
          </a:p>
        </p:txBody>
      </p:sp>
    </p:spTree>
    <p:extLst>
      <p:ext uri="{BB962C8B-B14F-4D97-AF65-F5344CB8AC3E}">
        <p14:creationId xmlns:p14="http://schemas.microsoft.com/office/powerpoint/2010/main" val="1544503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1859340"/>
            <a:ext cx="6041571"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Test </a:t>
            </a:r>
            <a:r>
              <a:rPr lang="fr-FR" b="1" dirty="0"/>
              <a:t>des bouteilles</a:t>
            </a:r>
          </a:p>
          <a:p>
            <a:pPr marL="285750" indent="-285750">
              <a:buFont typeface="Arial" panose="020B0604020202020204" pitchFamily="34" charset="0"/>
              <a:buChar char="•"/>
            </a:pPr>
            <a:r>
              <a:rPr lang="fr-FR" dirty="0" smtClean="0"/>
              <a:t>A </a:t>
            </a:r>
            <a:r>
              <a:rPr lang="fr-FR" dirty="0"/>
              <a:t>chaque prise en compte machine et à chaque visite transit, </a:t>
            </a:r>
            <a:r>
              <a:rPr lang="fr-FR" dirty="0" smtClean="0"/>
              <a:t>l'équipage vérifie: </a:t>
            </a:r>
          </a:p>
          <a:p>
            <a:pPr marL="742950" lvl="1" indent="-285750">
              <a:buFont typeface="Courier New" panose="02070309020205020404" pitchFamily="49" charset="0"/>
              <a:buChar char="o"/>
            </a:pPr>
            <a:r>
              <a:rPr lang="fr-FR" dirty="0" smtClean="0"/>
              <a:t>Que chaque </a:t>
            </a:r>
            <a:r>
              <a:rPr lang="fr-FR" dirty="0"/>
              <a:t>bouteille extincteur est opérante (voyant de décharge éteint) </a:t>
            </a:r>
            <a:endParaRPr lang="fr-FR" dirty="0" smtClean="0"/>
          </a:p>
          <a:p>
            <a:pPr marL="742950" lvl="1" indent="-285750">
              <a:buFont typeface="Courier New" panose="02070309020205020404" pitchFamily="49" charset="0"/>
              <a:buChar char="o"/>
            </a:pPr>
            <a:r>
              <a:rPr lang="fr-FR" dirty="0" smtClean="0"/>
              <a:t>que </a:t>
            </a:r>
            <a:r>
              <a:rPr lang="fr-FR" dirty="0"/>
              <a:t>les résistances permettant la percussion sont en état.</a:t>
            </a:r>
          </a:p>
          <a:p>
            <a:pPr marL="285750" indent="-285750">
              <a:buFont typeface="Arial" panose="020B0604020202020204" pitchFamily="34" charset="0"/>
              <a:buChar char="•"/>
            </a:pPr>
            <a:endParaRPr lang="fr-FR" dirty="0"/>
          </a:p>
          <a:p>
            <a:pPr marL="285750" indent="-285750">
              <a:buFont typeface="Arial" panose="020B0604020202020204" pitchFamily="34" charset="0"/>
              <a:buChar char="•"/>
            </a:pPr>
            <a:r>
              <a:rPr lang="fr-FR" dirty="0" smtClean="0"/>
              <a:t>Le </a:t>
            </a:r>
            <a:r>
              <a:rPr lang="fr-FR" dirty="0"/>
              <a:t>test consiste à alimenter sous une faible intensité les résistances de mise à feu </a:t>
            </a:r>
            <a:endParaRPr lang="fr-FR" dirty="0" smtClean="0"/>
          </a:p>
          <a:p>
            <a:pPr marL="285750" indent="-285750">
              <a:buFont typeface="Arial" panose="020B0604020202020204" pitchFamily="34" charset="0"/>
              <a:buChar char="•"/>
            </a:pPr>
            <a:r>
              <a:rPr lang="fr-FR" dirty="0" smtClean="0"/>
              <a:t>de </a:t>
            </a:r>
            <a:r>
              <a:rPr lang="fr-FR" dirty="0"/>
              <a:t>constater que le circuit électrique est fermé, </a:t>
            </a:r>
            <a:endParaRPr lang="fr-FR" dirty="0" smtClean="0"/>
          </a:p>
          <a:p>
            <a:r>
              <a:rPr lang="fr-FR" smtClean="0"/>
              <a:t>(les </a:t>
            </a:r>
            <a:r>
              <a:rPr lang="fr-FR" dirty="0"/>
              <a:t>résistances ne sont </a:t>
            </a:r>
            <a:r>
              <a:rPr lang="fr-FR"/>
              <a:t>pas </a:t>
            </a:r>
            <a:r>
              <a:rPr lang="fr-FR" smtClean="0"/>
              <a:t>rompues)</a:t>
            </a:r>
            <a:endParaRPr lang="fr-FR" dirty="0"/>
          </a:p>
        </p:txBody>
      </p:sp>
      <p:sp>
        <p:nvSpPr>
          <p:cNvPr id="5" name="Rectangle 4"/>
          <p:cNvSpPr/>
          <p:nvPr/>
        </p:nvSpPr>
        <p:spPr>
          <a:xfrm>
            <a:off x="5632576" y="649568"/>
            <a:ext cx="1224053" cy="369332"/>
          </a:xfrm>
          <a:prstGeom prst="rect">
            <a:avLst/>
          </a:prstGeom>
        </p:spPr>
        <p:txBody>
          <a:bodyPr wrap="none">
            <a:spAutoFit/>
          </a:bodyPr>
          <a:lstStyle/>
          <a:p>
            <a:r>
              <a:rPr lang="fr-FR" dirty="0" smtClean="0"/>
              <a:t>Extincteurs</a:t>
            </a:r>
            <a:endParaRPr lang="fr-FR" dirty="0"/>
          </a:p>
        </p:txBody>
      </p:sp>
      <p:pic>
        <p:nvPicPr>
          <p:cNvPr id="6" name="Espace réservé du contenu 3"/>
          <p:cNvPicPr>
            <a:picLocks noGrp="1" noChangeAspect="1"/>
          </p:cNvPicPr>
          <p:nvPr>
            <p:ph idx="1"/>
          </p:nvPr>
        </p:nvPicPr>
        <p:blipFill rotWithShape="1">
          <a:blip r:embed="rId2"/>
          <a:srcRect l="2883" t="10559" r="4465" b="10388"/>
          <a:stretch/>
        </p:blipFill>
        <p:spPr>
          <a:xfrm>
            <a:off x="6520542" y="1859340"/>
            <a:ext cx="5421087" cy="3439885"/>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547180" y="178461"/>
            <a:ext cx="311181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Extincteurs (moteurs et soutes)</a:t>
            </a:r>
          </a:p>
        </p:txBody>
      </p:sp>
    </p:spTree>
    <p:extLst>
      <p:ext uri="{BB962C8B-B14F-4D97-AF65-F5344CB8AC3E}">
        <p14:creationId xmlns:p14="http://schemas.microsoft.com/office/powerpoint/2010/main" val="232842585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Espace réservé du contenu 6"/>
          <p:cNvPicPr>
            <a:picLocks noGrp="1" noChangeAspect="1"/>
          </p:cNvPicPr>
          <p:nvPr>
            <p:ph idx="1"/>
          </p:nvPr>
        </p:nvPicPr>
        <p:blipFill>
          <a:blip r:embed="rId2"/>
          <a:stretch>
            <a:fillRect/>
          </a:stretch>
        </p:blipFill>
        <p:spPr>
          <a:xfrm>
            <a:off x="7091547" y="254412"/>
            <a:ext cx="5014358" cy="6603588"/>
          </a:xfrm>
          <a:prstGeom prst="rect">
            <a:avLst/>
          </a:prstGeom>
        </p:spPr>
      </p:pic>
      <p:sp>
        <p:nvSpPr>
          <p:cNvPr id="5" name="Rectangle 4"/>
          <p:cNvSpPr/>
          <p:nvPr/>
        </p:nvSpPr>
        <p:spPr>
          <a:xfrm>
            <a:off x="206206" y="872767"/>
            <a:ext cx="6885342"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La réglementation (CS-25.1195) impose que chaque réacteur puisse disposer de deux décharges d'agent extincteur.</a:t>
            </a:r>
          </a:p>
          <a:p>
            <a:pPr marL="285750" indent="-285750">
              <a:buFont typeface="Arial" panose="020B0604020202020204" pitchFamily="34" charset="0"/>
              <a:buChar char="•"/>
            </a:pPr>
            <a:r>
              <a:rPr lang="fr-FR" dirty="0" smtClean="0"/>
              <a:t>Suivant les types d'appareils, et on pourrait même dire, suivant les constructeurs, on trouvera deux possibilités d'installation</a:t>
            </a:r>
          </a:p>
        </p:txBody>
      </p:sp>
      <p:sp>
        <p:nvSpPr>
          <p:cNvPr id="2" name="Rectangle 1"/>
          <p:cNvSpPr/>
          <p:nvPr/>
        </p:nvSpPr>
        <p:spPr>
          <a:xfrm>
            <a:off x="4763941" y="87937"/>
            <a:ext cx="221874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Installations sur avion</a:t>
            </a:r>
          </a:p>
        </p:txBody>
      </p:sp>
      <p:sp>
        <p:nvSpPr>
          <p:cNvPr id="3" name="Rectangle 2"/>
          <p:cNvSpPr/>
          <p:nvPr/>
        </p:nvSpPr>
        <p:spPr>
          <a:xfrm>
            <a:off x="5258050" y="503435"/>
            <a:ext cx="1107098" cy="369332"/>
          </a:xfrm>
          <a:prstGeom prst="rect">
            <a:avLst/>
          </a:prstGeom>
        </p:spPr>
        <p:txBody>
          <a:bodyPr wrap="none">
            <a:spAutoFit/>
          </a:bodyPr>
          <a:lstStyle/>
          <a:p>
            <a:r>
              <a:rPr lang="fr-FR" dirty="0" smtClean="0"/>
              <a:t>Réacteurs</a:t>
            </a:r>
            <a:endParaRPr lang="fr-FR" dirty="0"/>
          </a:p>
        </p:txBody>
      </p:sp>
      <p:sp>
        <p:nvSpPr>
          <p:cNvPr id="4" name="Rectangle 3"/>
          <p:cNvSpPr/>
          <p:nvPr/>
        </p:nvSpPr>
        <p:spPr>
          <a:xfrm>
            <a:off x="436406" y="3585178"/>
            <a:ext cx="6096000" cy="880369"/>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0" lvl="1" algn="just">
              <a:lnSpc>
                <a:spcPct val="150000"/>
              </a:lnSpc>
            </a:pPr>
            <a:r>
              <a:rPr lang="fr-FR" dirty="0"/>
              <a:t>Soit chaque réacteur est équipé de deux extincteurs propres. C'est la technologie Airbus.</a:t>
            </a:r>
          </a:p>
        </p:txBody>
      </p:sp>
    </p:spTree>
    <p:extLst>
      <p:ext uri="{BB962C8B-B14F-4D97-AF65-F5344CB8AC3E}">
        <p14:creationId xmlns:p14="http://schemas.microsoft.com/office/powerpoint/2010/main" val="315698182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629402" y="503435"/>
            <a:ext cx="5282540" cy="6266808"/>
          </a:xfrm>
          <a:prstGeom prst="rect">
            <a:avLst/>
          </a:prstGeom>
        </p:spPr>
      </p:pic>
      <p:sp>
        <p:nvSpPr>
          <p:cNvPr id="5" name="Rectangle 4"/>
          <p:cNvSpPr/>
          <p:nvPr/>
        </p:nvSpPr>
        <p:spPr>
          <a:xfrm>
            <a:off x="4763941" y="87937"/>
            <a:ext cx="221874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Installations sur avion</a:t>
            </a:r>
          </a:p>
        </p:txBody>
      </p:sp>
      <p:sp>
        <p:nvSpPr>
          <p:cNvPr id="6" name="Rectangle 5"/>
          <p:cNvSpPr/>
          <p:nvPr/>
        </p:nvSpPr>
        <p:spPr>
          <a:xfrm>
            <a:off x="5258050" y="503435"/>
            <a:ext cx="1107098" cy="369332"/>
          </a:xfrm>
          <a:prstGeom prst="rect">
            <a:avLst/>
          </a:prstGeom>
        </p:spPr>
        <p:txBody>
          <a:bodyPr wrap="none">
            <a:spAutoFit/>
          </a:bodyPr>
          <a:lstStyle/>
          <a:p>
            <a:r>
              <a:rPr lang="fr-FR" dirty="0" smtClean="0"/>
              <a:t>Réacteurs</a:t>
            </a:r>
            <a:endParaRPr lang="fr-FR" dirty="0"/>
          </a:p>
        </p:txBody>
      </p:sp>
      <p:sp>
        <p:nvSpPr>
          <p:cNvPr id="2" name="Rectangle 1"/>
          <p:cNvSpPr/>
          <p:nvPr/>
        </p:nvSpPr>
        <p:spPr>
          <a:xfrm>
            <a:off x="269148" y="2429333"/>
            <a:ext cx="6096000" cy="2126864"/>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0" lvl="1" indent="457200" algn="just">
              <a:lnSpc>
                <a:spcPct val="150000"/>
              </a:lnSpc>
            </a:pPr>
            <a:r>
              <a:rPr lang="fr-FR" dirty="0"/>
              <a:t>Soit chaque réacteur est équipé d'un seul extincteur, mais chacun d'eux pouvant, par un système d'intercommunication, procéder à l'extinction d'un feu sur l'autre réacteur.</a:t>
            </a:r>
            <a:br>
              <a:rPr lang="fr-FR" dirty="0"/>
            </a:br>
            <a:r>
              <a:rPr lang="fr-FR" dirty="0"/>
              <a:t>Dans ce type d'installations, chaque bouteille d'extincteur est donc équipée de deux têtes de percussion.</a:t>
            </a:r>
          </a:p>
        </p:txBody>
      </p:sp>
    </p:spTree>
    <p:extLst>
      <p:ext uri="{BB962C8B-B14F-4D97-AF65-F5344CB8AC3E}">
        <p14:creationId xmlns:p14="http://schemas.microsoft.com/office/powerpoint/2010/main" val="20350678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958153" y="1303110"/>
            <a:ext cx="4165854" cy="4351338"/>
          </a:xfrm>
          <a:prstGeom prst="rect">
            <a:avLst/>
          </a:prstGeom>
        </p:spPr>
      </p:pic>
      <p:sp>
        <p:nvSpPr>
          <p:cNvPr id="4" name="Rectangle 3"/>
          <p:cNvSpPr/>
          <p:nvPr/>
        </p:nvSpPr>
        <p:spPr>
          <a:xfrm>
            <a:off x="364176" y="1307686"/>
            <a:ext cx="6096000" cy="4801314"/>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buFont typeface="Arial" panose="020B0604020202020204" pitchFamily="34" charset="0"/>
              <a:buChar char="•"/>
            </a:pPr>
            <a:r>
              <a:rPr lang="fr-FR" dirty="0" smtClean="0"/>
              <a:t>Concernant la protection incendie des soutes, la même règlementation tolère une seule décharge d'agent extincteur, donc un seul extincteur est requis.</a:t>
            </a:r>
          </a:p>
          <a:p>
            <a:pPr marL="285750" indent="-285750" algn="just">
              <a:buFont typeface="Arial" panose="020B0604020202020204" pitchFamily="34" charset="0"/>
              <a:buChar char="•"/>
            </a:pPr>
            <a:endParaRPr lang="fr-FR" dirty="0" smtClean="0"/>
          </a:p>
          <a:p>
            <a:pPr marL="285750" indent="-285750" algn="just">
              <a:buFont typeface="Arial" panose="020B0604020202020204" pitchFamily="34" charset="0"/>
              <a:buChar char="•"/>
            </a:pPr>
            <a:r>
              <a:rPr lang="fr-FR" dirty="0"/>
              <a:t>Les extincteurs prévus pour les incendies ou les dégagements de fumée en soute </a:t>
            </a:r>
            <a:r>
              <a:rPr lang="fr-FR" dirty="0" smtClean="0"/>
              <a:t>sont </a:t>
            </a:r>
            <a:r>
              <a:rPr lang="fr-FR" dirty="0"/>
              <a:t>identiques à ceux vus précédemment pour les installations moteurs.</a:t>
            </a:r>
          </a:p>
          <a:p>
            <a:pPr marL="285750" indent="-285750" algn="just">
              <a:buFont typeface="Arial" panose="020B0604020202020204" pitchFamily="34" charset="0"/>
              <a:buChar char="•"/>
            </a:pPr>
            <a:endParaRPr lang="fr-FR" dirty="0"/>
          </a:p>
          <a:p>
            <a:pPr marL="285750" indent="-285750" algn="just">
              <a:buFont typeface="Arial" panose="020B0604020202020204" pitchFamily="34" charset="0"/>
              <a:buChar char="•"/>
            </a:pPr>
            <a:r>
              <a:rPr lang="fr-FR" dirty="0"/>
              <a:t>Suivant le type et la taille des aéronefs, un ou plusieurs extincteurs peuvent desservi l'ensemble des soutes, la répartition se faisant par la percussion de l'une des têtes </a:t>
            </a:r>
            <a:r>
              <a:rPr lang="fr-FR" dirty="0" smtClean="0"/>
              <a:t>équipant </a:t>
            </a:r>
            <a:r>
              <a:rPr lang="fr-FR" dirty="0"/>
              <a:t>chaque extincteur.</a:t>
            </a:r>
          </a:p>
          <a:p>
            <a:pPr marL="285750" indent="-285750" algn="just">
              <a:buFont typeface="Arial" panose="020B0604020202020204" pitchFamily="34" charset="0"/>
              <a:buChar char="•"/>
            </a:pPr>
            <a:endParaRPr lang="fr-FR" dirty="0"/>
          </a:p>
          <a:p>
            <a:pPr marL="285750" indent="-285750" algn="just">
              <a:buFont typeface="Arial" panose="020B0604020202020204" pitchFamily="34" charset="0"/>
              <a:buChar char="•"/>
            </a:pPr>
            <a:r>
              <a:rPr lang="fr-FR" dirty="0"/>
              <a:t>Rappelons que le revêtement intérieur des compartiments doit être conçu pour éviter de propager les incendies et fumées à l'intérieur de la cabine des passagers.</a:t>
            </a:r>
          </a:p>
          <a:p>
            <a:pPr marL="285750" indent="-285750" algn="just">
              <a:buFont typeface="Arial" panose="020B0604020202020204" pitchFamily="34" charset="0"/>
              <a:buChar char="•"/>
            </a:pPr>
            <a:endParaRPr lang="fr-FR" dirty="0"/>
          </a:p>
        </p:txBody>
      </p:sp>
      <p:sp>
        <p:nvSpPr>
          <p:cNvPr id="7" name="Rectangle 6"/>
          <p:cNvSpPr/>
          <p:nvPr/>
        </p:nvSpPr>
        <p:spPr>
          <a:xfrm>
            <a:off x="4763941" y="87937"/>
            <a:ext cx="221874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Installations sur avion</a:t>
            </a:r>
          </a:p>
        </p:txBody>
      </p:sp>
      <p:sp>
        <p:nvSpPr>
          <p:cNvPr id="8" name="Rectangle 7"/>
          <p:cNvSpPr/>
          <p:nvPr/>
        </p:nvSpPr>
        <p:spPr>
          <a:xfrm>
            <a:off x="5258050" y="503435"/>
            <a:ext cx="813749" cy="369332"/>
          </a:xfrm>
          <a:prstGeom prst="rect">
            <a:avLst/>
          </a:prstGeom>
        </p:spPr>
        <p:txBody>
          <a:bodyPr wrap="none">
            <a:spAutoFit/>
          </a:bodyPr>
          <a:lstStyle/>
          <a:p>
            <a:r>
              <a:rPr lang="fr-FR" dirty="0" smtClean="0"/>
              <a:t>Soutes</a:t>
            </a:r>
            <a:endParaRPr lang="fr-FR" dirty="0"/>
          </a:p>
        </p:txBody>
      </p:sp>
    </p:spTree>
    <p:extLst>
      <p:ext uri="{BB962C8B-B14F-4D97-AF65-F5344CB8AC3E}">
        <p14:creationId xmlns:p14="http://schemas.microsoft.com/office/powerpoint/2010/main" val="23263927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112465" y="1872420"/>
            <a:ext cx="6079536" cy="3029189"/>
          </a:xfrm>
          <a:prstGeom prst="rect">
            <a:avLst/>
          </a:prstGeom>
        </p:spPr>
      </p:pic>
      <p:sp>
        <p:nvSpPr>
          <p:cNvPr id="4" name="Rectangle 3"/>
          <p:cNvSpPr/>
          <p:nvPr/>
        </p:nvSpPr>
        <p:spPr>
          <a:xfrm>
            <a:off x="94496" y="1225115"/>
            <a:ext cx="6096000" cy="4619854"/>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nSpc>
                <a:spcPct val="150000"/>
              </a:lnSpc>
            </a:pPr>
            <a:r>
              <a:rPr lang="fr-FR" dirty="0" smtClean="0"/>
              <a:t>Lorsqu'un incendie survient, l'équipage est averti par des alarmes lumineuses et sonore :</a:t>
            </a:r>
          </a:p>
          <a:p>
            <a:pPr marL="285750" indent="-285750">
              <a:lnSpc>
                <a:spcPct val="150000"/>
              </a:lnSpc>
              <a:buFont typeface="Arial" panose="020B0604020202020204" pitchFamily="34" charset="0"/>
              <a:buChar char="•"/>
            </a:pPr>
            <a:r>
              <a:rPr lang="fr-FR" dirty="0" smtClean="0"/>
              <a:t>le signal sonore est spécialement dédié à l'alarme feu (c'est une sonnerie continue ou un gong répétitif, suivant les types d'avions) ;</a:t>
            </a:r>
          </a:p>
          <a:p>
            <a:pPr marL="285750" indent="-285750">
              <a:lnSpc>
                <a:spcPct val="150000"/>
              </a:lnSpc>
              <a:buFont typeface="Arial" panose="020B0604020202020204" pitchFamily="34" charset="0"/>
              <a:buChar char="•"/>
            </a:pPr>
            <a:r>
              <a:rPr lang="fr-FR" dirty="0" smtClean="0"/>
              <a:t>un voyant d'alarme générale (« MASTER WARN » sur A320) ;</a:t>
            </a:r>
          </a:p>
          <a:p>
            <a:pPr marL="285750" indent="-285750">
              <a:lnSpc>
                <a:spcPct val="150000"/>
              </a:lnSpc>
              <a:buFont typeface="Arial" panose="020B0604020202020204" pitchFamily="34" charset="0"/>
              <a:buChar char="•"/>
            </a:pPr>
            <a:r>
              <a:rPr lang="fr-FR" dirty="0" smtClean="0"/>
              <a:t>une alarme spécifique sur l'ECAM ;</a:t>
            </a:r>
          </a:p>
          <a:p>
            <a:pPr marL="285750" indent="-285750">
              <a:lnSpc>
                <a:spcPct val="150000"/>
              </a:lnSpc>
              <a:buFont typeface="Arial" panose="020B0604020202020204" pitchFamily="34" charset="0"/>
              <a:buChar char="•"/>
            </a:pPr>
            <a:r>
              <a:rPr lang="fr-FR" dirty="0"/>
              <a:t>l'allumage</a:t>
            </a:r>
            <a:r>
              <a:rPr lang="fr-FR" dirty="0" smtClean="0"/>
              <a:t> de voyants de localisation sur les commandes associées.</a:t>
            </a:r>
          </a:p>
          <a:p>
            <a:pPr marL="285750" indent="-285750">
              <a:lnSpc>
                <a:spcPct val="150000"/>
              </a:lnSpc>
              <a:buFont typeface="Arial" panose="020B0604020202020204" pitchFamily="34" charset="0"/>
              <a:buChar char="•"/>
            </a:pPr>
            <a:r>
              <a:rPr lang="fr-FR" dirty="0" smtClean="0"/>
              <a:t>Une commande a une importance toute particulière : la manette coupe-feu.</a:t>
            </a:r>
            <a:endParaRPr lang="fr-FR" dirty="0"/>
          </a:p>
        </p:txBody>
      </p:sp>
      <p:sp>
        <p:nvSpPr>
          <p:cNvPr id="6" name="Rectangle 5"/>
          <p:cNvSpPr/>
          <p:nvPr/>
        </p:nvSpPr>
        <p:spPr>
          <a:xfrm>
            <a:off x="4763941" y="87937"/>
            <a:ext cx="221874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Installations sur avion</a:t>
            </a:r>
          </a:p>
        </p:txBody>
      </p:sp>
      <p:sp>
        <p:nvSpPr>
          <p:cNvPr id="3" name="Rectangle 2"/>
          <p:cNvSpPr/>
          <p:nvPr/>
        </p:nvSpPr>
        <p:spPr>
          <a:xfrm>
            <a:off x="5194283" y="492362"/>
            <a:ext cx="1358064" cy="369332"/>
          </a:xfrm>
          <a:prstGeom prst="rect">
            <a:avLst/>
          </a:prstGeom>
        </p:spPr>
        <p:txBody>
          <a:bodyPr wrap="none">
            <a:spAutoFit/>
          </a:bodyPr>
          <a:lstStyle/>
          <a:p>
            <a:r>
              <a:rPr lang="fr-FR" dirty="0"/>
              <a:t>Commandes</a:t>
            </a:r>
          </a:p>
        </p:txBody>
      </p:sp>
    </p:spTree>
    <p:extLst>
      <p:ext uri="{BB962C8B-B14F-4D97-AF65-F5344CB8AC3E}">
        <p14:creationId xmlns:p14="http://schemas.microsoft.com/office/powerpoint/2010/main" val="39376533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1219" y="1205782"/>
            <a:ext cx="6574372"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Dans le cadre d'une procédure de feu, la manœuvre de la manette coupe-feu a des conséquences multiples :</a:t>
            </a:r>
          </a:p>
          <a:p>
            <a:pPr marL="742950" lvl="1" indent="-285750">
              <a:buFont typeface="Courier New" panose="02070309020205020404" pitchFamily="49" charset="0"/>
              <a:buChar char="o"/>
            </a:pPr>
            <a:r>
              <a:rPr lang="fr-FR" dirty="0" smtClean="0"/>
              <a:t>coupure des sources d'alimentation </a:t>
            </a:r>
            <a:r>
              <a:rPr lang="fr-FR" b="1" dirty="0" smtClean="0"/>
              <a:t>en combustible</a:t>
            </a:r>
            <a:r>
              <a:rPr lang="fr-FR" dirty="0" smtClean="0"/>
              <a:t>, c'est-à-dire fermeture du robinet coupe-feu carburant et des robinets d'isolement </a:t>
            </a:r>
            <a:r>
              <a:rPr lang="fr-FR" b="1" dirty="0" smtClean="0"/>
              <a:t>hydrauliques </a:t>
            </a:r>
            <a:r>
              <a:rPr lang="fr-FR" dirty="0" smtClean="0"/>
              <a:t>;</a:t>
            </a:r>
          </a:p>
          <a:p>
            <a:pPr marL="742950" lvl="1" indent="-285750">
              <a:buFont typeface="Courier New" panose="02070309020205020404" pitchFamily="49" charset="0"/>
              <a:buChar char="o"/>
            </a:pPr>
            <a:r>
              <a:rPr lang="fr-FR" dirty="0" smtClean="0"/>
              <a:t>coupure des sources d'alimentation en comburant, par la fermeture des </a:t>
            </a:r>
            <a:r>
              <a:rPr lang="fr-FR" b="1" dirty="0" smtClean="0"/>
              <a:t>alimentations en air </a:t>
            </a:r>
            <a:r>
              <a:rPr lang="fr-FR" dirty="0" smtClean="0"/>
              <a:t>;</a:t>
            </a:r>
          </a:p>
          <a:p>
            <a:pPr marL="742950" lvl="1" indent="-285750">
              <a:buFont typeface="Courier New" panose="02070309020205020404" pitchFamily="49" charset="0"/>
              <a:buChar char="o"/>
            </a:pPr>
            <a:r>
              <a:rPr lang="fr-FR" dirty="0" smtClean="0"/>
              <a:t>coupures des sources possibles d'énergie calorifique par la désexcitation de l'</a:t>
            </a:r>
            <a:r>
              <a:rPr lang="fr-FR" b="1" dirty="0" smtClean="0"/>
              <a:t>alternateur</a:t>
            </a:r>
            <a:r>
              <a:rPr lang="fr-FR" dirty="0" smtClean="0"/>
              <a:t> ;</a:t>
            </a:r>
          </a:p>
          <a:p>
            <a:pPr marL="742950" lvl="1" indent="-285750">
              <a:buFont typeface="Courier New" panose="02070309020205020404" pitchFamily="49" charset="0"/>
              <a:buChar char="o"/>
            </a:pPr>
            <a:r>
              <a:rPr lang="fr-FR" dirty="0" smtClean="0"/>
              <a:t>arrêt de l'alarme sonore ;</a:t>
            </a:r>
          </a:p>
          <a:p>
            <a:pPr marL="742950" lvl="1" indent="-285750">
              <a:buFont typeface="Courier New" panose="02070309020205020404" pitchFamily="49" charset="0"/>
              <a:buChar char="o"/>
            </a:pPr>
            <a:r>
              <a:rPr lang="fr-FR" dirty="0" smtClean="0"/>
              <a:t>armement du système de percussion des extincteurs.</a:t>
            </a:r>
          </a:p>
          <a:p>
            <a:pPr marL="285750" indent="-285750">
              <a:buFont typeface="Arial" panose="020B0604020202020204" pitchFamily="34" charset="0"/>
              <a:buChar char="•"/>
            </a:pPr>
            <a:r>
              <a:rPr lang="fr-FR" dirty="0" smtClean="0"/>
              <a:t>Cette manette reste allumée tant que la détection subsiste.</a:t>
            </a:r>
          </a:p>
          <a:p>
            <a:pPr marL="285750" indent="-285750">
              <a:buFont typeface="Arial" panose="020B0604020202020204" pitchFamily="34" charset="0"/>
              <a:buChar char="•"/>
            </a:pPr>
            <a:r>
              <a:rPr lang="fr-FR" dirty="0" smtClean="0"/>
              <a:t>Son extinction ne survient qu'une fois le feu maîtrisé ou après destruction du système de détection ; </a:t>
            </a:r>
          </a:p>
          <a:p>
            <a:pPr marL="285750" indent="-285750">
              <a:buFont typeface="Arial" panose="020B0604020202020204" pitchFamily="34" charset="0"/>
              <a:buChar char="•"/>
            </a:pPr>
            <a:r>
              <a:rPr lang="fr-FR" dirty="0" smtClean="0"/>
              <a:t>c'est la raison pour laquelle II convient, avant de considérer que le feu est éteint parce que les alarmes ont cessé, de procéder au test des boucles de détection sur le réacteur en cause.</a:t>
            </a:r>
          </a:p>
        </p:txBody>
      </p:sp>
      <p:sp>
        <p:nvSpPr>
          <p:cNvPr id="5" name="Rectangle 4"/>
          <p:cNvSpPr/>
          <p:nvPr/>
        </p:nvSpPr>
        <p:spPr>
          <a:xfrm>
            <a:off x="5416968" y="579357"/>
            <a:ext cx="1358064" cy="369332"/>
          </a:xfrm>
          <a:prstGeom prst="rect">
            <a:avLst/>
          </a:prstGeom>
        </p:spPr>
        <p:txBody>
          <a:bodyPr wrap="none">
            <a:spAutoFit/>
          </a:bodyPr>
          <a:lstStyle/>
          <a:p>
            <a:r>
              <a:rPr lang="fr-FR" dirty="0"/>
              <a:t>Commandes</a:t>
            </a:r>
          </a:p>
        </p:txBody>
      </p:sp>
      <p:sp>
        <p:nvSpPr>
          <p:cNvPr id="6" name="Rectangle 5"/>
          <p:cNvSpPr/>
          <p:nvPr/>
        </p:nvSpPr>
        <p:spPr>
          <a:xfrm>
            <a:off x="4986625" y="81479"/>
            <a:ext cx="221874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Installations sur avion</a:t>
            </a:r>
          </a:p>
        </p:txBody>
      </p:sp>
      <p:pic>
        <p:nvPicPr>
          <p:cNvPr id="7" name="Espace réservé du contenu 4"/>
          <p:cNvPicPr>
            <a:picLocks noGrp="1" noChangeAspect="1"/>
          </p:cNvPicPr>
          <p:nvPr>
            <p:ph idx="1"/>
          </p:nvPr>
        </p:nvPicPr>
        <p:blipFill>
          <a:blip r:embed="rId2"/>
          <a:stretch>
            <a:fillRect/>
          </a:stretch>
        </p:blipFill>
        <p:spPr>
          <a:xfrm>
            <a:off x="7113951" y="2262563"/>
            <a:ext cx="5078049" cy="2530188"/>
          </a:xfrm>
          <a:prstGeom prst="rect">
            <a:avLst/>
          </a:prstGeom>
        </p:spPr>
      </p:pic>
    </p:spTree>
    <p:extLst>
      <p:ext uri="{BB962C8B-B14F-4D97-AF65-F5344CB8AC3E}">
        <p14:creationId xmlns:p14="http://schemas.microsoft.com/office/powerpoint/2010/main" val="287146665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539023" y="1552492"/>
            <a:ext cx="5652977" cy="3979117"/>
          </a:xfrm>
          <a:prstGeom prst="rect">
            <a:avLst/>
          </a:prstGeom>
        </p:spPr>
      </p:pic>
      <p:sp>
        <p:nvSpPr>
          <p:cNvPr id="4" name="Rectangle 3"/>
          <p:cNvSpPr/>
          <p:nvPr/>
        </p:nvSpPr>
        <p:spPr>
          <a:xfrm>
            <a:off x="118523" y="1002735"/>
            <a:ext cx="6096000" cy="4662815"/>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gn="just">
              <a:lnSpc>
                <a:spcPct val="150000"/>
              </a:lnSpc>
            </a:pPr>
            <a:r>
              <a:rPr lang="fr-FR" dirty="0" smtClean="0"/>
              <a:t>La réglementation JAR (CS-25.854) impose, sur tous les aéronefs dont la capacité est supérieure à 20 passagers, deux obligations concernant les toilettes :</a:t>
            </a:r>
          </a:p>
          <a:p>
            <a:pPr marL="285750" indent="-285750" algn="just">
              <a:lnSpc>
                <a:spcPct val="150000"/>
              </a:lnSpc>
              <a:buFont typeface="Arial" panose="020B0604020202020204" pitchFamily="34" charset="0"/>
              <a:buChar char="•"/>
            </a:pPr>
            <a:endParaRPr lang="fr-FR" dirty="0" smtClean="0"/>
          </a:p>
          <a:p>
            <a:pPr marL="285750" indent="-285750" algn="just">
              <a:lnSpc>
                <a:spcPct val="150000"/>
              </a:lnSpc>
              <a:buFont typeface="Arial" panose="020B0604020202020204" pitchFamily="34" charset="0"/>
              <a:buChar char="•"/>
            </a:pPr>
            <a:r>
              <a:rPr lang="fr-FR" dirty="0" smtClean="0"/>
              <a:t>être équipées d'un système de détection de fumée avec alarme en poste et/ou sur les postes PNC ; (cette exigence était satisfaite par l'installation de détecteurs à ionisation) ;</a:t>
            </a:r>
          </a:p>
          <a:p>
            <a:pPr marL="285750" indent="-285750" algn="just">
              <a:lnSpc>
                <a:spcPct val="150000"/>
              </a:lnSpc>
              <a:buFont typeface="Arial" panose="020B0604020202020204" pitchFamily="34" charset="0"/>
              <a:buChar char="•"/>
            </a:pPr>
            <a:endParaRPr lang="fr-FR" dirty="0" smtClean="0"/>
          </a:p>
          <a:p>
            <a:pPr marL="285750" indent="-285750" algn="just">
              <a:lnSpc>
                <a:spcPct val="150000"/>
              </a:lnSpc>
              <a:buFont typeface="Arial" panose="020B0604020202020204" pitchFamily="34" charset="0"/>
              <a:buChar char="•"/>
            </a:pPr>
            <a:r>
              <a:rPr lang="fr-FR" dirty="0" smtClean="0"/>
              <a:t>être équipées d'un dispositif intégré d'extinction dans un compartiment (tel qu'une poubelle) où un feu est susceptible de se déclarer ; (c'est ce que nous allons voir).</a:t>
            </a:r>
            <a:endParaRPr lang="fr-FR" dirty="0"/>
          </a:p>
        </p:txBody>
      </p:sp>
      <p:sp>
        <p:nvSpPr>
          <p:cNvPr id="6" name="Rectangle 5"/>
          <p:cNvSpPr/>
          <p:nvPr/>
        </p:nvSpPr>
        <p:spPr>
          <a:xfrm>
            <a:off x="4763941" y="87937"/>
            <a:ext cx="221874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Installations sur avion</a:t>
            </a:r>
          </a:p>
        </p:txBody>
      </p:sp>
      <p:sp>
        <p:nvSpPr>
          <p:cNvPr id="3" name="Rectangle 2"/>
          <p:cNvSpPr/>
          <p:nvPr/>
        </p:nvSpPr>
        <p:spPr>
          <a:xfrm>
            <a:off x="5328037" y="450882"/>
            <a:ext cx="1090555" cy="369332"/>
          </a:xfrm>
          <a:prstGeom prst="rect">
            <a:avLst/>
          </a:prstGeom>
        </p:spPr>
        <p:txBody>
          <a:bodyPr wrap="none">
            <a:spAutoFit/>
          </a:bodyPr>
          <a:lstStyle/>
          <a:p>
            <a:r>
              <a:rPr lang="fr-FR" dirty="0"/>
              <a:t>Poubelles</a:t>
            </a:r>
          </a:p>
        </p:txBody>
      </p:sp>
    </p:spTree>
    <p:extLst>
      <p:ext uri="{BB962C8B-B14F-4D97-AF65-F5344CB8AC3E}">
        <p14:creationId xmlns:p14="http://schemas.microsoft.com/office/powerpoint/2010/main" val="367358509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9864" y="1366928"/>
            <a:ext cx="11599107"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C'est un circuit totalement autonome. </a:t>
            </a:r>
          </a:p>
          <a:p>
            <a:pPr marL="285750" indent="-285750">
              <a:buFont typeface="Arial" panose="020B0604020202020204" pitchFamily="34" charset="0"/>
              <a:buChar char="•"/>
            </a:pPr>
            <a:r>
              <a:rPr lang="fr-FR" dirty="0" smtClean="0"/>
              <a:t>Le système est composé de deux éléments : </a:t>
            </a:r>
          </a:p>
          <a:p>
            <a:pPr marL="742950" lvl="1" indent="-285750">
              <a:buFont typeface="Courier New" panose="02070309020205020404" pitchFamily="49" charset="0"/>
              <a:buChar char="o"/>
            </a:pPr>
            <a:r>
              <a:rPr lang="fr-FR" dirty="0" smtClean="0"/>
              <a:t>un extincteur à fonctionnement automatique ;</a:t>
            </a:r>
          </a:p>
          <a:p>
            <a:pPr marL="742950" lvl="1" indent="-285750">
              <a:buFont typeface="Courier New" panose="02070309020205020404" pitchFamily="49" charset="0"/>
              <a:buChar char="o"/>
            </a:pPr>
            <a:r>
              <a:rPr lang="fr-FR" dirty="0" smtClean="0"/>
              <a:t>un témoin d'élévation de température (ou parfois, un manomètre de pression).</a:t>
            </a:r>
          </a:p>
        </p:txBody>
      </p:sp>
      <p:sp>
        <p:nvSpPr>
          <p:cNvPr id="5" name="Rectangle 4"/>
          <p:cNvSpPr/>
          <p:nvPr/>
        </p:nvSpPr>
        <p:spPr>
          <a:xfrm>
            <a:off x="4763941" y="87937"/>
            <a:ext cx="221874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Installations sur avion</a:t>
            </a:r>
          </a:p>
        </p:txBody>
      </p:sp>
      <p:sp>
        <p:nvSpPr>
          <p:cNvPr id="6" name="Rectangle 5"/>
          <p:cNvSpPr/>
          <p:nvPr/>
        </p:nvSpPr>
        <p:spPr>
          <a:xfrm>
            <a:off x="5328037" y="450882"/>
            <a:ext cx="1090555" cy="369332"/>
          </a:xfrm>
          <a:prstGeom prst="rect">
            <a:avLst/>
          </a:prstGeom>
        </p:spPr>
        <p:txBody>
          <a:bodyPr wrap="none">
            <a:spAutoFit/>
          </a:bodyPr>
          <a:lstStyle/>
          <a:p>
            <a:r>
              <a:rPr lang="fr-FR" dirty="0"/>
              <a:t>Poubelles</a:t>
            </a:r>
          </a:p>
        </p:txBody>
      </p:sp>
      <p:sp>
        <p:nvSpPr>
          <p:cNvPr id="2" name="Rectangle 1"/>
          <p:cNvSpPr/>
          <p:nvPr/>
        </p:nvSpPr>
        <p:spPr>
          <a:xfrm>
            <a:off x="309864" y="2919443"/>
            <a:ext cx="11599106"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L'extincteur est équipé d'une ou deux buses de diffusion dont l'orifice est bouché par une capsule de cire ; </a:t>
            </a:r>
          </a:p>
          <a:p>
            <a:pPr marL="285750" indent="-285750">
              <a:buFont typeface="Arial" panose="020B0604020202020204" pitchFamily="34" charset="0"/>
              <a:buChar char="•"/>
            </a:pPr>
            <a:r>
              <a:rPr lang="fr-FR" dirty="0"/>
              <a:t>lorsque la température atteint 71 °C, la cire fond et le produit halogéné se libère dans la poubelle.</a:t>
            </a:r>
          </a:p>
          <a:p>
            <a:pPr marL="285750" indent="-285750">
              <a:buFont typeface="Arial" panose="020B0604020202020204" pitchFamily="34" charset="0"/>
              <a:buChar char="•"/>
            </a:pPr>
            <a:r>
              <a:rPr lang="fr-FR" dirty="0"/>
              <a:t>Si la bouteille n'est pas équipée d'un manomètre, il n'y a aucune indication </a:t>
            </a:r>
            <a:r>
              <a:rPr lang="fr-FR" dirty="0" smtClean="0"/>
              <a:t>de perte </a:t>
            </a:r>
            <a:r>
              <a:rPr lang="fr-FR" dirty="0"/>
              <a:t>de pression dans la </a:t>
            </a:r>
            <a:r>
              <a:rPr lang="fr-FR" dirty="0" smtClean="0"/>
              <a:t>bouteille</a:t>
            </a:r>
          </a:p>
        </p:txBody>
      </p:sp>
      <p:sp>
        <p:nvSpPr>
          <p:cNvPr id="3" name="Rectangle 2"/>
          <p:cNvSpPr/>
          <p:nvPr/>
        </p:nvSpPr>
        <p:spPr>
          <a:xfrm>
            <a:off x="309864" y="4194959"/>
            <a:ext cx="11599106"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après extinction du feu, la seule trace est un produit résiduel qui subsiste dans le fond de la poubelle. </a:t>
            </a:r>
          </a:p>
          <a:p>
            <a:pPr marL="285750" indent="-285750">
              <a:buFont typeface="Arial" panose="020B0604020202020204" pitchFamily="34" charset="0"/>
              <a:buChar char="•"/>
            </a:pPr>
            <a:r>
              <a:rPr lang="fr-FR" dirty="0" smtClean="0"/>
              <a:t>Il </a:t>
            </a:r>
            <a:r>
              <a:rPr lang="fr-FR" dirty="0"/>
              <a:t>conviendra donc, régulièrement, d'inspecter </a:t>
            </a:r>
            <a:endParaRPr lang="fr-FR" dirty="0" smtClean="0"/>
          </a:p>
          <a:p>
            <a:pPr marL="742950" lvl="1" indent="-285750">
              <a:buFont typeface="Arial" panose="020B0604020202020204" pitchFamily="34" charset="0"/>
              <a:buChar char="•"/>
            </a:pPr>
            <a:r>
              <a:rPr lang="fr-FR" dirty="0" smtClean="0"/>
              <a:t>soit </a:t>
            </a:r>
            <a:r>
              <a:rPr lang="fr-FR" dirty="0"/>
              <a:t>le témoin d'élévation de </a:t>
            </a:r>
            <a:r>
              <a:rPr lang="fr-FR" dirty="0" smtClean="0"/>
              <a:t>température:</a:t>
            </a:r>
          </a:p>
          <a:p>
            <a:pPr marL="1200150" lvl="2" indent="-285750">
              <a:buFont typeface="Courier New" panose="02070309020205020404" pitchFamily="49" charset="0"/>
              <a:buChar char="o"/>
            </a:pPr>
            <a:r>
              <a:rPr lang="fr-FR" dirty="0" smtClean="0"/>
              <a:t>blanc </a:t>
            </a:r>
            <a:r>
              <a:rPr lang="fr-FR" dirty="0"/>
              <a:t>en temps </a:t>
            </a:r>
            <a:r>
              <a:rPr lang="fr-FR" dirty="0" smtClean="0"/>
              <a:t>normal</a:t>
            </a:r>
          </a:p>
          <a:p>
            <a:pPr marL="1200150" lvl="2" indent="-285750">
              <a:buFont typeface="Courier New" panose="02070309020205020404" pitchFamily="49" charset="0"/>
              <a:buChar char="o"/>
            </a:pPr>
            <a:r>
              <a:rPr lang="fr-FR" dirty="0" smtClean="0"/>
              <a:t>gris </a:t>
            </a:r>
            <a:r>
              <a:rPr lang="fr-FR" dirty="0"/>
              <a:t>s'il y a eu une température élevée, </a:t>
            </a:r>
            <a:endParaRPr lang="fr-FR" dirty="0" smtClean="0"/>
          </a:p>
          <a:p>
            <a:pPr marL="742950" lvl="1" indent="-285750">
              <a:buFont typeface="Arial" panose="020B0604020202020204" pitchFamily="34" charset="0"/>
              <a:buChar char="•"/>
            </a:pPr>
            <a:r>
              <a:rPr lang="fr-FR" dirty="0" smtClean="0"/>
              <a:t>soit </a:t>
            </a:r>
            <a:r>
              <a:rPr lang="fr-FR" dirty="0"/>
              <a:t>le manomètre de pression, si </a:t>
            </a:r>
            <a:r>
              <a:rPr lang="fr-FR" dirty="0" smtClean="0"/>
              <a:t>installé: vérifier </a:t>
            </a:r>
            <a:r>
              <a:rPr lang="fr-FR" dirty="0"/>
              <a:t>que l'aiguille est bien dans la plage verte.</a:t>
            </a:r>
          </a:p>
        </p:txBody>
      </p:sp>
    </p:spTree>
    <p:extLst>
      <p:ext uri="{BB962C8B-B14F-4D97-AF65-F5344CB8AC3E}">
        <p14:creationId xmlns:p14="http://schemas.microsoft.com/office/powerpoint/2010/main" val="962158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7073361" y="2132208"/>
            <a:ext cx="4644415" cy="2809906"/>
          </a:xfrm>
          <a:prstGeom prst="rect">
            <a:avLst/>
          </a:prstGeom>
        </p:spPr>
      </p:pic>
      <p:sp>
        <p:nvSpPr>
          <p:cNvPr id="5" name="Rectangle 4"/>
          <p:cNvSpPr/>
          <p:nvPr/>
        </p:nvSpPr>
        <p:spPr>
          <a:xfrm>
            <a:off x="228600" y="1350105"/>
            <a:ext cx="6629400"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Tout va donc être mis en œuvre, à bord d'un avion, pour :</a:t>
            </a:r>
          </a:p>
          <a:p>
            <a:pPr marL="800100" lvl="1" indent="-342900">
              <a:lnSpc>
                <a:spcPct val="150000"/>
              </a:lnSpc>
              <a:buFont typeface="+mj-lt"/>
              <a:buAutoNum type="arabicPeriod"/>
            </a:pPr>
            <a:r>
              <a:rPr lang="fr-FR" dirty="0" smtClean="0"/>
              <a:t>détecter</a:t>
            </a:r>
            <a:endParaRPr lang="fr-FR" dirty="0"/>
          </a:p>
          <a:p>
            <a:pPr marL="800100" lvl="1" indent="-342900">
              <a:lnSpc>
                <a:spcPct val="150000"/>
              </a:lnSpc>
              <a:buFont typeface="+mj-lt"/>
              <a:buAutoNum type="arabicPeriod"/>
            </a:pPr>
            <a:r>
              <a:rPr lang="fr-FR" dirty="0" smtClean="0"/>
              <a:t>éteindre </a:t>
            </a:r>
            <a:r>
              <a:rPr lang="fr-FR" dirty="0"/>
              <a:t>au plus vite</a:t>
            </a:r>
          </a:p>
          <a:p>
            <a:pPr marL="800100" lvl="1" indent="-342900">
              <a:lnSpc>
                <a:spcPct val="150000"/>
              </a:lnSpc>
              <a:buFont typeface="+mj-lt"/>
              <a:buAutoNum type="arabicPeriod"/>
            </a:pPr>
            <a:r>
              <a:rPr lang="fr-FR" dirty="0" smtClean="0"/>
              <a:t>éviter </a:t>
            </a:r>
            <a:r>
              <a:rPr lang="fr-FR" dirty="0"/>
              <a:t>l'alimentation </a:t>
            </a:r>
            <a:r>
              <a:rPr lang="fr-FR" dirty="0" smtClean="0"/>
              <a:t>d‘un incendie</a:t>
            </a:r>
          </a:p>
          <a:p>
            <a:pPr marL="285750" indent="-285750">
              <a:lnSpc>
                <a:spcPct val="150000"/>
              </a:lnSpc>
              <a:buFont typeface="Arial" panose="020B0604020202020204" pitchFamily="34" charset="0"/>
              <a:buChar char="•"/>
            </a:pPr>
            <a:endParaRPr lang="fr-FR" dirty="0"/>
          </a:p>
          <a:p>
            <a:pPr marL="285750" indent="-285750">
              <a:lnSpc>
                <a:spcPct val="150000"/>
              </a:lnSpc>
              <a:buFont typeface="Arial" panose="020B0604020202020204" pitchFamily="34" charset="0"/>
              <a:buChar char="•"/>
            </a:pPr>
            <a:r>
              <a:rPr lang="fr-FR" dirty="0"/>
              <a:t>Ces trois missions permettent de « briser » le triangle du </a:t>
            </a:r>
            <a:r>
              <a:rPr lang="fr-FR" dirty="0" smtClean="0"/>
              <a:t>feu:</a:t>
            </a:r>
            <a:endParaRPr lang="fr-FR" dirty="0"/>
          </a:p>
          <a:p>
            <a:pPr marL="800100" lvl="1" indent="-342900">
              <a:lnSpc>
                <a:spcPct val="150000"/>
              </a:lnSpc>
              <a:buFont typeface="+mj-lt"/>
              <a:buAutoNum type="arabicPeriod"/>
            </a:pPr>
            <a:r>
              <a:rPr lang="fr-FR" dirty="0" smtClean="0"/>
              <a:t>le </a:t>
            </a:r>
            <a:r>
              <a:rPr lang="fr-FR" dirty="0"/>
              <a:t>carburant (ou combustible) : matériau susceptible de brûler ; </a:t>
            </a:r>
            <a:endParaRPr lang="fr-FR" dirty="0" smtClean="0"/>
          </a:p>
          <a:p>
            <a:pPr marL="800100" lvl="1" indent="-342900">
              <a:lnSpc>
                <a:spcPct val="150000"/>
              </a:lnSpc>
              <a:buFont typeface="+mj-lt"/>
              <a:buAutoNum type="arabicPeriod"/>
            </a:pPr>
            <a:r>
              <a:rPr lang="fr-FR" dirty="0" smtClean="0"/>
              <a:t>le </a:t>
            </a:r>
            <a:r>
              <a:rPr lang="fr-FR" dirty="0"/>
              <a:t>comburant : élément qui va favoriser la combustion ; </a:t>
            </a:r>
            <a:endParaRPr lang="fr-FR" dirty="0" smtClean="0"/>
          </a:p>
          <a:p>
            <a:pPr marL="800100" lvl="1" indent="-342900">
              <a:lnSpc>
                <a:spcPct val="150000"/>
              </a:lnSpc>
              <a:buFont typeface="+mj-lt"/>
              <a:buAutoNum type="arabicPeriod"/>
            </a:pPr>
            <a:r>
              <a:rPr lang="fr-FR" dirty="0" smtClean="0"/>
              <a:t>la </a:t>
            </a:r>
            <a:r>
              <a:rPr lang="fr-FR" dirty="0"/>
              <a:t>source de chaleur.</a:t>
            </a:r>
          </a:p>
        </p:txBody>
      </p:sp>
      <p:sp>
        <p:nvSpPr>
          <p:cNvPr id="6" name="Rectangle 5"/>
          <p:cNvSpPr/>
          <p:nvPr/>
        </p:nvSpPr>
        <p:spPr>
          <a:xfrm>
            <a:off x="4005943" y="308206"/>
            <a:ext cx="4049486"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Systèmes de protection et de </a:t>
            </a:r>
            <a:r>
              <a:rPr lang="fr-FR" dirty="0" smtClean="0"/>
              <a:t>détection</a:t>
            </a:r>
            <a:endParaRPr lang="fr-FR" dirty="0"/>
          </a:p>
        </p:txBody>
      </p:sp>
    </p:spTree>
    <p:extLst>
      <p:ext uri="{BB962C8B-B14F-4D97-AF65-F5344CB8AC3E}">
        <p14:creationId xmlns:p14="http://schemas.microsoft.com/office/powerpoint/2010/main" val="147899492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4673" y="680506"/>
            <a:ext cx="11642651"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Les détecteurs incendie surveillent une élévation de température. Ils sont de deux sortes : ponctuels et continus.</a:t>
            </a:r>
          </a:p>
        </p:txBody>
      </p:sp>
      <p:sp>
        <p:nvSpPr>
          <p:cNvPr id="5" name="Rectangle 4"/>
          <p:cNvSpPr/>
          <p:nvPr/>
        </p:nvSpPr>
        <p:spPr>
          <a:xfrm>
            <a:off x="4839991" y="0"/>
            <a:ext cx="2256836" cy="369332"/>
          </a:xfrm>
          <a:prstGeom prst="rect">
            <a:avLst/>
          </a:prstGeom>
        </p:spPr>
        <p:txBody>
          <a:bodyPr wrap="none">
            <a:spAutoFit/>
          </a:bodyPr>
          <a:lstStyle/>
          <a:p>
            <a:r>
              <a:rPr lang="fr-FR" dirty="0"/>
              <a:t>B - Détection incendie</a:t>
            </a:r>
          </a:p>
        </p:txBody>
      </p:sp>
      <p:sp>
        <p:nvSpPr>
          <p:cNvPr id="6" name="Rectangle 5"/>
          <p:cNvSpPr/>
          <p:nvPr/>
        </p:nvSpPr>
        <p:spPr>
          <a:xfrm>
            <a:off x="274673" y="1603836"/>
            <a:ext cx="11642651" cy="295786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La </a:t>
            </a:r>
            <a:r>
              <a:rPr lang="fr-FR" dirty="0"/>
              <a:t>détection incendie utilise de moins en moins ce type de détecteurs. </a:t>
            </a:r>
            <a:endParaRPr lang="fr-FR" dirty="0" smtClean="0"/>
          </a:p>
          <a:p>
            <a:pPr marL="285750" indent="-285750">
              <a:lnSpc>
                <a:spcPct val="150000"/>
              </a:lnSpc>
              <a:buFont typeface="Arial" panose="020B0604020202020204" pitchFamily="34" charset="0"/>
              <a:buChar char="•"/>
            </a:pPr>
            <a:r>
              <a:rPr lang="fr-FR" dirty="0" smtClean="0"/>
              <a:t>C'est </a:t>
            </a:r>
            <a:r>
              <a:rPr lang="fr-FR" dirty="0"/>
              <a:t>ce que l'on appelle des </a:t>
            </a:r>
            <a:r>
              <a:rPr lang="fr-FR" dirty="0" smtClean="0"/>
              <a:t>bilames</a:t>
            </a:r>
            <a:endParaRPr lang="fr-FR" dirty="0"/>
          </a:p>
          <a:p>
            <a:pPr marL="285750" indent="-285750">
              <a:lnSpc>
                <a:spcPct val="150000"/>
              </a:lnSpc>
              <a:buFont typeface="Arial" panose="020B0604020202020204" pitchFamily="34" charset="0"/>
              <a:buChar char="•"/>
            </a:pPr>
            <a:r>
              <a:rPr lang="fr-FR" dirty="0" smtClean="0"/>
              <a:t>Le </a:t>
            </a:r>
            <a:r>
              <a:rPr lang="fr-FR" dirty="0"/>
              <a:t>principe de fonctionnement est basé sur la déformation d'une lame mince de métal, constituée de deux lamelles de métaux différents accolées, l'une ayant un coefficient de dilatation nul (invar).</a:t>
            </a:r>
          </a:p>
          <a:p>
            <a:pPr marL="285750" indent="-285750">
              <a:lnSpc>
                <a:spcPct val="150000"/>
              </a:lnSpc>
              <a:buFont typeface="Arial" panose="020B0604020202020204" pitchFamily="34" charset="0"/>
              <a:buChar char="•"/>
            </a:pPr>
            <a:r>
              <a:rPr lang="fr-FR" dirty="0"/>
              <a:t>La lamelle dont le métal constitutif a le plus fort coefficient va se dilater d'une manière plus importante que l'autre lamelle et, empêchée dans son mouvement d'élongation imposée par cette dernière, va provoquer une déformation de l'ensemble, établissant (ou rompant, suivant les cas) un contact électrique qui va activer une alarme</a:t>
            </a:r>
            <a:r>
              <a:rPr lang="fr-FR" dirty="0" smtClean="0"/>
              <a:t>.</a:t>
            </a:r>
            <a:endParaRPr lang="fr-FR" dirty="0"/>
          </a:p>
        </p:txBody>
      </p:sp>
      <p:sp>
        <p:nvSpPr>
          <p:cNvPr id="3" name="Rectangle 2"/>
          <p:cNvSpPr/>
          <p:nvPr/>
        </p:nvSpPr>
        <p:spPr>
          <a:xfrm>
            <a:off x="4859409" y="1142171"/>
            <a:ext cx="217982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Détecteurs </a:t>
            </a:r>
            <a:r>
              <a:rPr lang="fr-FR" dirty="0"/>
              <a:t>ponctuels</a:t>
            </a:r>
          </a:p>
        </p:txBody>
      </p:sp>
      <p:pic>
        <p:nvPicPr>
          <p:cNvPr id="8" name="Espace réservé du contenu 3"/>
          <p:cNvPicPr>
            <a:picLocks noGrp="1" noChangeAspect="1"/>
          </p:cNvPicPr>
          <p:nvPr>
            <p:ph idx="1"/>
          </p:nvPr>
        </p:nvPicPr>
        <p:blipFill>
          <a:blip r:embed="rId2"/>
          <a:stretch>
            <a:fillRect/>
          </a:stretch>
        </p:blipFill>
        <p:spPr>
          <a:xfrm>
            <a:off x="2156722" y="4654030"/>
            <a:ext cx="7585201" cy="1963280"/>
          </a:xfrm>
          <a:prstGeom prst="rect">
            <a:avLst/>
          </a:prstGeom>
        </p:spPr>
      </p:pic>
    </p:spTree>
    <p:extLst>
      <p:ext uri="{BB962C8B-B14F-4D97-AF65-F5344CB8AC3E}">
        <p14:creationId xmlns:p14="http://schemas.microsoft.com/office/powerpoint/2010/main" val="20649495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839991" y="0"/>
            <a:ext cx="2256836" cy="369332"/>
          </a:xfrm>
          <a:prstGeom prst="rect">
            <a:avLst/>
          </a:prstGeom>
        </p:spPr>
        <p:txBody>
          <a:bodyPr wrap="none">
            <a:spAutoFit/>
          </a:bodyPr>
          <a:lstStyle/>
          <a:p>
            <a:r>
              <a:rPr lang="fr-FR" dirty="0"/>
              <a:t>B - Détection incendie</a:t>
            </a:r>
          </a:p>
        </p:txBody>
      </p:sp>
      <p:sp>
        <p:nvSpPr>
          <p:cNvPr id="3" name="Rectangle 2"/>
          <p:cNvSpPr/>
          <p:nvPr/>
        </p:nvSpPr>
        <p:spPr>
          <a:xfrm>
            <a:off x="4878495" y="608602"/>
            <a:ext cx="217982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Détecteurs </a:t>
            </a:r>
            <a:r>
              <a:rPr lang="fr-FR" dirty="0"/>
              <a:t>ponctuels</a:t>
            </a:r>
          </a:p>
        </p:txBody>
      </p:sp>
      <p:pic>
        <p:nvPicPr>
          <p:cNvPr id="8" name="Espace réservé du contenu 3"/>
          <p:cNvPicPr>
            <a:picLocks noGrp="1" noChangeAspect="1"/>
          </p:cNvPicPr>
          <p:nvPr>
            <p:ph idx="1"/>
          </p:nvPr>
        </p:nvPicPr>
        <p:blipFill>
          <a:blip r:embed="rId2"/>
          <a:stretch>
            <a:fillRect/>
          </a:stretch>
        </p:blipFill>
        <p:spPr>
          <a:xfrm>
            <a:off x="2009486" y="2858560"/>
            <a:ext cx="7585201" cy="1963280"/>
          </a:xfrm>
          <a:prstGeom prst="rect">
            <a:avLst/>
          </a:prstGeom>
        </p:spPr>
      </p:pic>
      <p:sp>
        <p:nvSpPr>
          <p:cNvPr id="9" name="Rectangle 8"/>
          <p:cNvSpPr/>
          <p:nvPr/>
        </p:nvSpPr>
        <p:spPr>
          <a:xfrm>
            <a:off x="518335" y="1456832"/>
            <a:ext cx="11503667" cy="129586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Ces dispositifs sont plutôt des détecteurs de surchauffe que des détecteurs de flamme. </a:t>
            </a:r>
            <a:endParaRPr lang="fr-FR" dirty="0" smtClean="0"/>
          </a:p>
          <a:p>
            <a:pPr marL="285750" indent="-285750">
              <a:lnSpc>
                <a:spcPct val="150000"/>
              </a:lnSpc>
              <a:buFont typeface="Arial" panose="020B0604020202020204" pitchFamily="34" charset="0"/>
              <a:buChar char="•"/>
            </a:pPr>
            <a:r>
              <a:rPr lang="fr-FR" dirty="0" smtClean="0"/>
              <a:t>On </a:t>
            </a:r>
            <a:r>
              <a:rPr lang="fr-FR" dirty="0"/>
              <a:t>les trouvera essentiellement sur des carters de moteurs électriques ou de turbopropulseurs.</a:t>
            </a:r>
          </a:p>
          <a:p>
            <a:pPr marL="285750" indent="-285750">
              <a:lnSpc>
                <a:spcPct val="150000"/>
              </a:lnSpc>
              <a:buFont typeface="Arial" panose="020B0604020202020204" pitchFamily="34" charset="0"/>
              <a:buChar char="•"/>
            </a:pPr>
            <a:r>
              <a:rPr lang="fr-FR" dirty="0"/>
              <a:t>Deux types de montages sont possibles : bilames en parallèle ; bilames en série.</a:t>
            </a:r>
          </a:p>
        </p:txBody>
      </p:sp>
    </p:spTree>
    <p:extLst>
      <p:ext uri="{BB962C8B-B14F-4D97-AF65-F5344CB8AC3E}">
        <p14:creationId xmlns:p14="http://schemas.microsoft.com/office/powerpoint/2010/main" val="5129086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878495" y="119151"/>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3" name="Rectangle 2"/>
          <p:cNvSpPr/>
          <p:nvPr/>
        </p:nvSpPr>
        <p:spPr>
          <a:xfrm>
            <a:off x="4717192" y="610771"/>
            <a:ext cx="2179828" cy="369332"/>
          </a:xfrm>
          <a:prstGeom prst="rect">
            <a:avLst/>
          </a:prstGeom>
          <a:noFill/>
        </p:spPr>
        <p:style>
          <a:lnRef idx="2">
            <a:schemeClr val="accent2"/>
          </a:lnRef>
          <a:fillRef idx="1001">
            <a:schemeClr val="lt1"/>
          </a:fillRef>
          <a:effectRef idx="0">
            <a:schemeClr val="accent2"/>
          </a:effectRef>
          <a:fontRef idx="minor">
            <a:schemeClr val="dk1"/>
          </a:fontRef>
        </p:style>
        <p:txBody>
          <a:bodyPr wrap="none">
            <a:spAutoFit/>
          </a:bodyPr>
          <a:lstStyle/>
          <a:p>
            <a:r>
              <a:rPr lang="fr-FR" dirty="0" smtClean="0"/>
              <a:t>Détecteurs </a:t>
            </a:r>
            <a:r>
              <a:rPr lang="fr-FR" dirty="0"/>
              <a:t>ponctuels</a:t>
            </a:r>
          </a:p>
        </p:txBody>
      </p:sp>
      <p:sp>
        <p:nvSpPr>
          <p:cNvPr id="7" name="Rectangle 6"/>
          <p:cNvSpPr/>
          <p:nvPr/>
        </p:nvSpPr>
        <p:spPr>
          <a:xfrm>
            <a:off x="147084" y="1471723"/>
            <a:ext cx="11642650" cy="13388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lnSpc>
                <a:spcPct val="150000"/>
              </a:lnSpc>
            </a:pPr>
            <a:r>
              <a:rPr lang="fr-FR" b="1" u="sng" dirty="0" smtClean="0"/>
              <a:t>Bilames </a:t>
            </a:r>
            <a:r>
              <a:rPr lang="fr-FR" b="1" u="sng" dirty="0"/>
              <a:t>en parallèle</a:t>
            </a:r>
          </a:p>
          <a:p>
            <a:pPr>
              <a:lnSpc>
                <a:spcPct val="150000"/>
              </a:lnSpc>
            </a:pPr>
            <a:r>
              <a:rPr lang="fr-FR" dirty="0"/>
              <a:t>Dans ce type de montage, les bilames sont ouverts au repos ; </a:t>
            </a:r>
            <a:endParaRPr lang="fr-FR" dirty="0" smtClean="0"/>
          </a:p>
          <a:p>
            <a:pPr>
              <a:lnSpc>
                <a:spcPct val="150000"/>
              </a:lnSpc>
            </a:pPr>
            <a:r>
              <a:rPr lang="fr-FR" dirty="0" smtClean="0"/>
              <a:t>dès </a:t>
            </a:r>
            <a:r>
              <a:rPr lang="fr-FR" dirty="0"/>
              <a:t>lors que l'un d'entre eux se déforme sous l'effet d'une élévation de température, le circuit se ferme et l'alarme s'active.</a:t>
            </a:r>
          </a:p>
        </p:txBody>
      </p:sp>
      <p:pic>
        <p:nvPicPr>
          <p:cNvPr id="10" name="Image 9"/>
          <p:cNvPicPr>
            <a:picLocks noChangeAspect="1"/>
          </p:cNvPicPr>
          <p:nvPr/>
        </p:nvPicPr>
        <p:blipFill>
          <a:blip r:embed="rId2"/>
          <a:stretch>
            <a:fillRect/>
          </a:stretch>
        </p:blipFill>
        <p:spPr>
          <a:xfrm>
            <a:off x="676831" y="3209838"/>
            <a:ext cx="10324527" cy="2831733"/>
          </a:xfrm>
          <a:prstGeom prst="rect">
            <a:avLst/>
          </a:prstGeom>
        </p:spPr>
      </p:pic>
    </p:spTree>
    <p:extLst>
      <p:ext uri="{BB962C8B-B14F-4D97-AF65-F5344CB8AC3E}">
        <p14:creationId xmlns:p14="http://schemas.microsoft.com/office/powerpoint/2010/main" val="37627838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1503217" y="3759325"/>
            <a:ext cx="9632869" cy="2590391"/>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784760" y="1330968"/>
            <a:ext cx="10950039"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lnSpc>
                <a:spcPct val="150000"/>
              </a:lnSpc>
            </a:pPr>
            <a:r>
              <a:rPr lang="fr-FR" b="1" u="sng" dirty="0" smtClean="0"/>
              <a:t>b) Bilames en série</a:t>
            </a:r>
          </a:p>
          <a:p>
            <a:pPr marL="285750" indent="-285750">
              <a:lnSpc>
                <a:spcPct val="150000"/>
              </a:lnSpc>
              <a:buFont typeface="Arial" panose="020B0604020202020204" pitchFamily="34" charset="0"/>
              <a:buChar char="•"/>
            </a:pPr>
            <a:r>
              <a:rPr lang="fr-FR" dirty="0" smtClean="0"/>
              <a:t>A contrario, dans ce type de montage, les bilames sont fermés au repos ; </a:t>
            </a:r>
          </a:p>
          <a:p>
            <a:pPr marL="285750" indent="-285750">
              <a:lnSpc>
                <a:spcPct val="150000"/>
              </a:lnSpc>
              <a:buFont typeface="Arial" panose="020B0604020202020204" pitchFamily="34" charset="0"/>
              <a:buChar char="•"/>
            </a:pPr>
            <a:r>
              <a:rPr lang="fr-FR" dirty="0"/>
              <a:t>L</a:t>
            </a:r>
            <a:r>
              <a:rPr lang="fr-FR" dirty="0" smtClean="0"/>
              <a:t>a déformation de l'un d'entre eux va ouvrir le circuit et déclencher l'alarme.</a:t>
            </a:r>
          </a:p>
          <a:p>
            <a:pPr marL="285750" indent="-285750">
              <a:lnSpc>
                <a:spcPct val="150000"/>
              </a:lnSpc>
              <a:buFont typeface="Arial" panose="020B0604020202020204" pitchFamily="34" charset="0"/>
              <a:buChar char="•"/>
            </a:pPr>
            <a:r>
              <a:rPr lang="fr-FR" dirty="0" smtClean="0"/>
              <a:t>Dans un cas comme dans l'autre, le déclenchement de l'alarme se fera avec une temporisation, </a:t>
            </a:r>
          </a:p>
          <a:p>
            <a:pPr marL="285750" indent="-285750">
              <a:lnSpc>
                <a:spcPct val="150000"/>
              </a:lnSpc>
              <a:buFont typeface="Arial" panose="020B0604020202020204" pitchFamily="34" charset="0"/>
              <a:buChar char="•"/>
            </a:pPr>
            <a:r>
              <a:rPr lang="fr-FR" dirty="0"/>
              <a:t>C</a:t>
            </a:r>
            <a:r>
              <a:rPr lang="fr-FR" dirty="0" smtClean="0"/>
              <a:t>eci afin d'éviter de fausses alarmes dues, par exemple, aux vibrations inévitables.</a:t>
            </a:r>
            <a:endParaRPr lang="fr-FR" dirty="0"/>
          </a:p>
        </p:txBody>
      </p:sp>
      <p:sp>
        <p:nvSpPr>
          <p:cNvPr id="8" name="Rectangle 7"/>
          <p:cNvSpPr/>
          <p:nvPr/>
        </p:nvSpPr>
        <p:spPr>
          <a:xfrm>
            <a:off x="4878495" y="119151"/>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9" name="Rectangle 8"/>
          <p:cNvSpPr/>
          <p:nvPr/>
        </p:nvSpPr>
        <p:spPr>
          <a:xfrm>
            <a:off x="4717192" y="610771"/>
            <a:ext cx="2179828" cy="369332"/>
          </a:xfrm>
          <a:prstGeom prst="rect">
            <a:avLst/>
          </a:prstGeom>
          <a:noFill/>
        </p:spPr>
        <p:style>
          <a:lnRef idx="2">
            <a:schemeClr val="accent2"/>
          </a:lnRef>
          <a:fillRef idx="1001">
            <a:schemeClr val="lt1"/>
          </a:fillRef>
          <a:effectRef idx="0">
            <a:schemeClr val="accent2"/>
          </a:effectRef>
          <a:fontRef idx="minor">
            <a:schemeClr val="dk1"/>
          </a:fontRef>
        </p:style>
        <p:txBody>
          <a:bodyPr wrap="none">
            <a:spAutoFit/>
          </a:bodyPr>
          <a:lstStyle/>
          <a:p>
            <a:r>
              <a:rPr lang="fr-FR" dirty="0" smtClean="0"/>
              <a:t>Détecteurs </a:t>
            </a:r>
            <a:r>
              <a:rPr lang="fr-FR" dirty="0"/>
              <a:t>ponctuels</a:t>
            </a:r>
          </a:p>
        </p:txBody>
      </p:sp>
    </p:spTree>
    <p:extLst>
      <p:ext uri="{BB962C8B-B14F-4D97-AF65-F5344CB8AC3E}">
        <p14:creationId xmlns:p14="http://schemas.microsoft.com/office/powerpoint/2010/main" val="366554842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2256958" y="3910346"/>
            <a:ext cx="7678081" cy="2359040"/>
          </a:xfrm>
          <a:prstGeom prst="rect">
            <a:avLst/>
          </a:prstGeom>
        </p:spPr>
      </p:pic>
      <p:sp>
        <p:nvSpPr>
          <p:cNvPr id="4" name="Rectangle 3"/>
          <p:cNvSpPr/>
          <p:nvPr/>
        </p:nvSpPr>
        <p:spPr>
          <a:xfrm>
            <a:off x="838199" y="1153609"/>
            <a:ext cx="10787743" cy="21698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Leur nom vient du fait que ces détecteurs cheminent sans interruption le long des zones à risques </a:t>
            </a:r>
          </a:p>
          <a:p>
            <a:pPr marL="285750" indent="-285750">
              <a:lnSpc>
                <a:spcPct val="150000"/>
              </a:lnSpc>
              <a:buFont typeface="Arial" panose="020B0604020202020204" pitchFamily="34" charset="0"/>
              <a:buChar char="•"/>
            </a:pPr>
            <a:r>
              <a:rPr lang="fr-FR" dirty="0" smtClean="0"/>
              <a:t>Ils forment une boucle.</a:t>
            </a:r>
          </a:p>
          <a:p>
            <a:pPr marL="285750" indent="-285750">
              <a:lnSpc>
                <a:spcPct val="150000"/>
              </a:lnSpc>
              <a:buFont typeface="Arial" panose="020B0604020202020204" pitchFamily="34" charset="0"/>
              <a:buChar char="•"/>
            </a:pPr>
            <a:r>
              <a:rPr lang="fr-FR" dirty="0" smtClean="0"/>
              <a:t>Dans ces détecteurs, il conviendra de distinguer deux groupes : </a:t>
            </a:r>
          </a:p>
          <a:p>
            <a:pPr marL="742950" lvl="1" indent="-285750">
              <a:lnSpc>
                <a:spcPct val="150000"/>
              </a:lnSpc>
              <a:buFont typeface="Courier New" panose="02070309020205020404" pitchFamily="49" charset="0"/>
              <a:buChar char="o"/>
            </a:pPr>
            <a:r>
              <a:rPr lang="fr-FR" dirty="0" smtClean="0"/>
              <a:t>les systèmes électriques ; </a:t>
            </a:r>
          </a:p>
          <a:p>
            <a:pPr marL="742950" lvl="1" indent="-285750">
              <a:lnSpc>
                <a:spcPct val="150000"/>
              </a:lnSpc>
              <a:buFont typeface="Courier New" panose="02070309020205020404" pitchFamily="49" charset="0"/>
              <a:buChar char="o"/>
            </a:pPr>
            <a:r>
              <a:rPr lang="fr-FR" dirty="0" smtClean="0"/>
              <a:t>les systèmes par tube à gaz.</a:t>
            </a:r>
          </a:p>
        </p:txBody>
      </p:sp>
      <p:sp>
        <p:nvSpPr>
          <p:cNvPr id="6" name="Rectangle 5"/>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3" name="Rectangle 2"/>
          <p:cNvSpPr/>
          <p:nvPr/>
        </p:nvSpPr>
        <p:spPr>
          <a:xfrm>
            <a:off x="5065813" y="688451"/>
            <a:ext cx="2060372" cy="369332"/>
          </a:xfrm>
          <a:prstGeom prst="rect">
            <a:avLst/>
          </a:prstGeom>
        </p:spPr>
        <p:txBody>
          <a:bodyPr wrap="none">
            <a:spAutoFit/>
          </a:bodyPr>
          <a:lstStyle/>
          <a:p>
            <a:r>
              <a:rPr lang="fr-FR" dirty="0"/>
              <a:t>Détecteurs continus</a:t>
            </a:r>
          </a:p>
        </p:txBody>
      </p:sp>
    </p:spTree>
    <p:extLst>
      <p:ext uri="{BB962C8B-B14F-4D97-AF65-F5344CB8AC3E}">
        <p14:creationId xmlns:p14="http://schemas.microsoft.com/office/powerpoint/2010/main" val="14470664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66950" y="1105687"/>
            <a:ext cx="6268194"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b="1" u="sng" dirty="0" smtClean="0"/>
              <a:t>Détecteurs </a:t>
            </a:r>
            <a:r>
              <a:rPr lang="fr-FR" b="1" u="sng" dirty="0"/>
              <a:t>électriques</a:t>
            </a:r>
          </a:p>
          <a:p>
            <a:endParaRPr lang="fr-FR" dirty="0" smtClean="0"/>
          </a:p>
          <a:p>
            <a:r>
              <a:rPr lang="fr-FR" dirty="0" smtClean="0"/>
              <a:t>Le détecteur est constitué</a:t>
            </a:r>
          </a:p>
          <a:p>
            <a:pPr marL="285750" indent="-285750">
              <a:buFont typeface="Arial" panose="020B0604020202020204" pitchFamily="34" charset="0"/>
              <a:buChar char="•"/>
            </a:pPr>
            <a:r>
              <a:rPr lang="fr-FR" dirty="0" smtClean="0"/>
              <a:t>d'un tube extérieur en acier (1), relié à la masse, </a:t>
            </a:r>
          </a:p>
          <a:p>
            <a:pPr marL="285750" indent="-285750">
              <a:buFont typeface="Arial" panose="020B0604020202020204" pitchFamily="34" charset="0"/>
              <a:buChar char="•"/>
            </a:pPr>
            <a:r>
              <a:rPr lang="fr-FR" dirty="0" smtClean="0"/>
              <a:t>d'une âme centrale (2) </a:t>
            </a:r>
          </a:p>
          <a:p>
            <a:pPr marL="285750" indent="-285750">
              <a:buFont typeface="Arial" panose="020B0604020202020204" pitchFamily="34" charset="0"/>
              <a:buChar char="•"/>
            </a:pPr>
            <a:r>
              <a:rPr lang="fr-FR" dirty="0" smtClean="0"/>
              <a:t>d'un diélectrique (3) entre les deux.</a:t>
            </a:r>
          </a:p>
          <a:p>
            <a:endParaRPr lang="fr-FR" dirty="0" smtClean="0"/>
          </a:p>
          <a:p>
            <a:r>
              <a:rPr lang="fr-FR" dirty="0" smtClean="0"/>
              <a:t>La particularité de ce type de détecteurs réside dans le caractère physique du diélectrique utilisé. </a:t>
            </a:r>
          </a:p>
        </p:txBody>
      </p:sp>
      <p:sp>
        <p:nvSpPr>
          <p:cNvPr id="6" name="Rectangle 5"/>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7" name="Rectangle 6"/>
          <p:cNvSpPr/>
          <p:nvPr/>
        </p:nvSpPr>
        <p:spPr>
          <a:xfrm>
            <a:off x="5065813" y="688451"/>
            <a:ext cx="2060372" cy="369332"/>
          </a:xfrm>
          <a:prstGeom prst="rect">
            <a:avLst/>
          </a:prstGeom>
        </p:spPr>
        <p:txBody>
          <a:bodyPr wrap="none">
            <a:spAutoFit/>
          </a:bodyPr>
          <a:lstStyle/>
          <a:p>
            <a:r>
              <a:rPr lang="fr-FR" dirty="0"/>
              <a:t>Détecteurs continus</a:t>
            </a:r>
          </a:p>
        </p:txBody>
      </p:sp>
      <p:pic>
        <p:nvPicPr>
          <p:cNvPr id="5" name="Espace réservé du contenu 4"/>
          <p:cNvPicPr>
            <a:picLocks noGrp="1" noChangeAspect="1"/>
          </p:cNvPicPr>
          <p:nvPr>
            <p:ph idx="1"/>
          </p:nvPr>
        </p:nvPicPr>
        <p:blipFill rotWithShape="1">
          <a:blip r:embed="rId2"/>
          <a:srcRect l="5962" t="7174" r="4511" b="13625"/>
          <a:stretch/>
        </p:blipFill>
        <p:spPr>
          <a:xfrm>
            <a:off x="2656114" y="3810001"/>
            <a:ext cx="6596743" cy="2569029"/>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8987135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29587" y="1197728"/>
            <a:ext cx="7128165"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u="sng" dirty="0" smtClean="0"/>
              <a:t>Détecteurs électriques: </a:t>
            </a:r>
            <a:r>
              <a:rPr lang="fr-FR" dirty="0" smtClean="0"/>
              <a:t>Deux spécificités différentes sont exploitées:</a:t>
            </a:r>
          </a:p>
        </p:txBody>
      </p:sp>
      <p:sp>
        <p:nvSpPr>
          <p:cNvPr id="6" name="Rectangle 5"/>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7" name="Rectangle 6"/>
          <p:cNvSpPr/>
          <p:nvPr/>
        </p:nvSpPr>
        <p:spPr>
          <a:xfrm>
            <a:off x="5065813" y="688451"/>
            <a:ext cx="2060372" cy="369332"/>
          </a:xfrm>
          <a:prstGeom prst="rect">
            <a:avLst/>
          </a:prstGeom>
        </p:spPr>
        <p:txBody>
          <a:bodyPr wrap="none">
            <a:spAutoFit/>
          </a:bodyPr>
          <a:lstStyle/>
          <a:p>
            <a:r>
              <a:rPr lang="fr-FR" dirty="0"/>
              <a:t>Détecteurs continus</a:t>
            </a:r>
          </a:p>
        </p:txBody>
      </p:sp>
      <p:pic>
        <p:nvPicPr>
          <p:cNvPr id="8" name="Espace réservé du contenu 4"/>
          <p:cNvPicPr>
            <a:picLocks noGrp="1" noChangeAspect="1"/>
          </p:cNvPicPr>
          <p:nvPr>
            <p:ph idx="1"/>
          </p:nvPr>
        </p:nvPicPr>
        <p:blipFill rotWithShape="1">
          <a:blip r:embed="rId2"/>
          <a:srcRect l="5962" t="7174" r="4511" b="13625"/>
          <a:stretch/>
        </p:blipFill>
        <p:spPr>
          <a:xfrm>
            <a:off x="2760971" y="3987113"/>
            <a:ext cx="6596780" cy="2569027"/>
          </a:xfrm>
          <a:prstGeom prst="rect">
            <a:avLst/>
          </a:prstGeom>
        </p:spPr>
        <p:style>
          <a:lnRef idx="2">
            <a:schemeClr val="accent2"/>
          </a:lnRef>
          <a:fillRef idx="1">
            <a:schemeClr val="lt1"/>
          </a:fillRef>
          <a:effectRef idx="0">
            <a:schemeClr val="accent2"/>
          </a:effectRef>
          <a:fontRef idx="minor">
            <a:schemeClr val="dk1"/>
          </a:fontRef>
        </p:style>
      </p:pic>
      <p:sp>
        <p:nvSpPr>
          <p:cNvPr id="3" name="Rectangle 2"/>
          <p:cNvSpPr/>
          <p:nvPr/>
        </p:nvSpPr>
        <p:spPr>
          <a:xfrm>
            <a:off x="153862" y="1761424"/>
            <a:ext cx="11810999"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a:t>1- Résistance à coefficient de température négatif (également appelé CTN)</a:t>
            </a:r>
          </a:p>
          <a:p>
            <a:pPr algn="ctr"/>
            <a:r>
              <a:rPr lang="fr-FR" b="1" dirty="0"/>
              <a:t>Caractéristique : la résistance diminue lorsque la température augmente, ce qui est contraire à la plupart des matériaux.</a:t>
            </a:r>
          </a:p>
          <a:p>
            <a:pPr marL="285750" indent="-285750">
              <a:buFont typeface="Arial" panose="020B0604020202020204" pitchFamily="34" charset="0"/>
              <a:buChar char="•"/>
            </a:pPr>
            <a:endParaRPr lang="fr-FR" dirty="0" smtClean="0"/>
          </a:p>
          <a:p>
            <a:pPr marL="285750" indent="-285750">
              <a:buFont typeface="Arial" panose="020B0604020202020204" pitchFamily="34" charset="0"/>
              <a:buChar char="•"/>
            </a:pPr>
            <a:r>
              <a:rPr lang="fr-FR" dirty="0" smtClean="0"/>
              <a:t>Dans </a:t>
            </a:r>
            <a:r>
              <a:rPr lang="fr-FR" dirty="0"/>
              <a:t>ce type de détecteurs, l'alimentation électrique est continue ; </a:t>
            </a:r>
          </a:p>
          <a:p>
            <a:pPr marL="285750" indent="-285750">
              <a:buFont typeface="Arial" panose="020B0604020202020204" pitchFamily="34" charset="0"/>
              <a:buChar char="•"/>
            </a:pPr>
            <a:r>
              <a:rPr lang="fr-FR" dirty="0"/>
              <a:t>lorsque la température augmente, la résistance du diélectrique diminue et le courant de fuite entre le tube extérieur et l'âme centrale augmente ; </a:t>
            </a:r>
          </a:p>
          <a:p>
            <a:pPr marL="285750" indent="-285750">
              <a:buFont typeface="Arial" panose="020B0604020202020204" pitchFamily="34" charset="0"/>
              <a:buChar char="•"/>
            </a:pPr>
            <a:r>
              <a:rPr lang="fr-FR" dirty="0"/>
              <a:t>au-delà d'un certain seuil (correspondant à la température critique), les alarmes sont activées.</a:t>
            </a:r>
          </a:p>
        </p:txBody>
      </p:sp>
    </p:spTree>
    <p:extLst>
      <p:ext uri="{BB962C8B-B14F-4D97-AF65-F5344CB8AC3E}">
        <p14:creationId xmlns:p14="http://schemas.microsoft.com/office/powerpoint/2010/main" val="32201395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3000280" y="3684607"/>
            <a:ext cx="6191438" cy="3173393"/>
          </a:xfrm>
          <a:prstGeom prst="rect">
            <a:avLst/>
          </a:prstGeom>
        </p:spPr>
      </p:pic>
      <p:sp>
        <p:nvSpPr>
          <p:cNvPr id="5" name="Rectangle 4"/>
          <p:cNvSpPr/>
          <p:nvPr/>
        </p:nvSpPr>
        <p:spPr>
          <a:xfrm>
            <a:off x="692312" y="1048766"/>
            <a:ext cx="11619431"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2- Capacité à coefficient de température positif</a:t>
            </a:r>
          </a:p>
          <a:p>
            <a:endParaRPr lang="fr-FR" b="1" dirty="0" smtClean="0"/>
          </a:p>
          <a:p>
            <a:pPr marL="285750" indent="-285750">
              <a:buFont typeface="Arial" panose="020B0604020202020204" pitchFamily="34" charset="0"/>
              <a:buChar char="•"/>
            </a:pPr>
            <a:r>
              <a:rPr lang="fr-FR" dirty="0" smtClean="0"/>
              <a:t>Les détecteurs sont constitués de la même façon que ceux basés sur la variation de résistance. </a:t>
            </a:r>
          </a:p>
          <a:p>
            <a:pPr marL="285750" indent="-285750">
              <a:buFont typeface="Arial" panose="020B0604020202020204" pitchFamily="34" charset="0"/>
              <a:buChar char="•"/>
            </a:pPr>
            <a:r>
              <a:rPr lang="fr-FR" dirty="0" smtClean="0"/>
              <a:t>Cette fois, c'est l'effet capacitif qui est utilisé ; </a:t>
            </a:r>
          </a:p>
          <a:p>
            <a:pPr marL="285750" indent="-285750">
              <a:buFont typeface="Arial" panose="020B0604020202020204" pitchFamily="34" charset="0"/>
              <a:buChar char="•"/>
            </a:pPr>
            <a:r>
              <a:rPr lang="fr-FR" dirty="0" smtClean="0"/>
              <a:t>l'alimentation électrique est, ici, alternative.</a:t>
            </a:r>
          </a:p>
          <a:p>
            <a:pPr marL="285750" indent="-285750">
              <a:buFont typeface="Arial" panose="020B0604020202020204" pitchFamily="34" charset="0"/>
              <a:buChar char="•"/>
            </a:pPr>
            <a:r>
              <a:rPr lang="fr-FR" dirty="0" smtClean="0"/>
              <a:t>Le détecteur est placé dans le secondaire d'un transformateur ;</a:t>
            </a:r>
          </a:p>
          <a:p>
            <a:pPr marL="285750" indent="-285750">
              <a:buFont typeface="Arial" panose="020B0604020202020204" pitchFamily="34" charset="0"/>
              <a:buChar char="•"/>
            </a:pPr>
            <a:r>
              <a:rPr lang="fr-FR" dirty="0" smtClean="0"/>
              <a:t>alimenté, il se comporte comme un condensateur. </a:t>
            </a:r>
          </a:p>
          <a:p>
            <a:pPr marL="285750" indent="-285750">
              <a:buFont typeface="Arial" panose="020B0604020202020204" pitchFamily="34" charset="0"/>
              <a:buChar char="•"/>
            </a:pPr>
            <a:r>
              <a:rPr lang="fr-FR" dirty="0" smtClean="0"/>
              <a:t>Sur une alternance, ce condensateur se charge et, sur l'alternance suivante, se décharge à travers une résistance ; </a:t>
            </a:r>
          </a:p>
          <a:p>
            <a:pPr marL="285750" indent="-285750">
              <a:buFont typeface="Arial" panose="020B0604020202020204" pitchFamily="34" charset="0"/>
              <a:buChar char="•"/>
            </a:pPr>
            <a:r>
              <a:rPr lang="fr-FR" dirty="0" smtClean="0"/>
              <a:t>le courant débité vient s'ajouter à celui produit par l'alternance.</a:t>
            </a:r>
            <a:endParaRPr lang="fr-FR" dirty="0"/>
          </a:p>
        </p:txBody>
      </p:sp>
      <p:sp>
        <p:nvSpPr>
          <p:cNvPr id="7" name="Rectangle 6"/>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8" name="Rectangle 7"/>
          <p:cNvSpPr/>
          <p:nvPr/>
        </p:nvSpPr>
        <p:spPr>
          <a:xfrm>
            <a:off x="5065813" y="688451"/>
            <a:ext cx="2060372" cy="369332"/>
          </a:xfrm>
          <a:prstGeom prst="rect">
            <a:avLst/>
          </a:prstGeom>
        </p:spPr>
        <p:txBody>
          <a:bodyPr wrap="none">
            <a:spAutoFit/>
          </a:bodyPr>
          <a:lstStyle/>
          <a:p>
            <a:r>
              <a:rPr lang="fr-FR" dirty="0"/>
              <a:t>Détecteurs continus</a:t>
            </a:r>
          </a:p>
        </p:txBody>
      </p:sp>
    </p:spTree>
    <p:extLst>
      <p:ext uri="{BB962C8B-B14F-4D97-AF65-F5344CB8AC3E}">
        <p14:creationId xmlns:p14="http://schemas.microsoft.com/office/powerpoint/2010/main" val="82925173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44351" y="1767415"/>
            <a:ext cx="5517594"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b="1" dirty="0"/>
              <a:t>2- Capacité à coefficient de température </a:t>
            </a:r>
            <a:r>
              <a:rPr lang="fr-FR" b="1" dirty="0" smtClean="0"/>
              <a:t>positif (suite)</a:t>
            </a:r>
            <a:endParaRPr lang="fr-FR" b="1" dirty="0"/>
          </a:p>
          <a:p>
            <a:pPr marL="285750" indent="-285750">
              <a:lnSpc>
                <a:spcPct val="150000"/>
              </a:lnSpc>
              <a:buFont typeface="Arial" panose="020B0604020202020204" pitchFamily="34" charset="0"/>
              <a:buChar char="•"/>
            </a:pPr>
            <a:r>
              <a:rPr lang="fr-FR" dirty="0" smtClean="0"/>
              <a:t>Lorsque la température augmente, la capacité (ou capacitance) augmente, </a:t>
            </a:r>
          </a:p>
          <a:p>
            <a:pPr marL="285750" indent="-285750">
              <a:lnSpc>
                <a:spcPct val="150000"/>
              </a:lnSpc>
              <a:buFont typeface="Arial" panose="020B0604020202020204" pitchFamily="34" charset="0"/>
              <a:buChar char="•"/>
            </a:pPr>
            <a:r>
              <a:rPr lang="fr-FR" dirty="0" smtClean="0"/>
              <a:t>Le courant I = UC</a:t>
            </a:r>
            <a:r>
              <a:rPr lang="el-GR" dirty="0" smtClean="0"/>
              <a:t>ω</a:t>
            </a:r>
            <a:r>
              <a:rPr lang="fr-FR" dirty="0" smtClean="0"/>
              <a:t> augmente également. </a:t>
            </a:r>
          </a:p>
          <a:p>
            <a:pPr marL="285750" indent="-285750">
              <a:lnSpc>
                <a:spcPct val="150000"/>
              </a:lnSpc>
              <a:buFont typeface="Arial" panose="020B0604020202020204" pitchFamily="34" charset="0"/>
              <a:buChar char="•"/>
            </a:pPr>
            <a:r>
              <a:rPr lang="fr-FR" dirty="0" smtClean="0"/>
              <a:t>Au-delà d'un certain seuil, les alarmes se déclenchent.</a:t>
            </a:r>
          </a:p>
          <a:p>
            <a:pPr marL="285750" indent="-285750">
              <a:lnSpc>
                <a:spcPct val="150000"/>
              </a:lnSpc>
              <a:buFont typeface="Arial" panose="020B0604020202020204" pitchFamily="34" charset="0"/>
              <a:buChar char="•"/>
            </a:pPr>
            <a:r>
              <a:rPr lang="fr-FR" dirty="0" smtClean="0"/>
              <a:t>Ce type de détecteurs est improprement appelé ligne « </a:t>
            </a:r>
            <a:r>
              <a:rPr lang="fr-FR" dirty="0" err="1" smtClean="0"/>
              <a:t>Graviner</a:t>
            </a:r>
            <a:r>
              <a:rPr lang="fr-FR" dirty="0" smtClean="0"/>
              <a:t> »</a:t>
            </a:r>
          </a:p>
        </p:txBody>
      </p:sp>
      <p:pic>
        <p:nvPicPr>
          <p:cNvPr id="6" name="Espace réservé du contenu 5"/>
          <p:cNvPicPr>
            <a:picLocks noChangeAspect="1"/>
          </p:cNvPicPr>
          <p:nvPr/>
        </p:nvPicPr>
        <p:blipFill>
          <a:blip r:embed="rId2"/>
          <a:stretch>
            <a:fillRect/>
          </a:stretch>
        </p:blipFill>
        <p:spPr>
          <a:xfrm>
            <a:off x="7126185" y="4735532"/>
            <a:ext cx="3592287" cy="1841210"/>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8" name="Rectangle 7"/>
          <p:cNvSpPr/>
          <p:nvPr/>
        </p:nvSpPr>
        <p:spPr>
          <a:xfrm>
            <a:off x="2572984" y="862629"/>
            <a:ext cx="2060372" cy="369332"/>
          </a:xfrm>
          <a:prstGeom prst="rect">
            <a:avLst/>
          </a:prstGeom>
        </p:spPr>
        <p:txBody>
          <a:bodyPr wrap="none">
            <a:spAutoFit/>
          </a:bodyPr>
          <a:lstStyle/>
          <a:p>
            <a:r>
              <a:rPr lang="fr-FR" dirty="0"/>
              <a:t>Détecteurs continus</a:t>
            </a:r>
          </a:p>
        </p:txBody>
      </p:sp>
      <p:pic>
        <p:nvPicPr>
          <p:cNvPr id="9" name="Espace réservé du contenu 3"/>
          <p:cNvPicPr>
            <a:picLocks noGrp="1" noChangeAspect="1"/>
          </p:cNvPicPr>
          <p:nvPr>
            <p:ph idx="1"/>
          </p:nvPr>
        </p:nvPicPr>
        <p:blipFill rotWithShape="1">
          <a:blip r:embed="rId3"/>
          <a:srcRect l="15242" t="16584" r="37617" b="31380"/>
          <a:stretch/>
        </p:blipFill>
        <p:spPr>
          <a:xfrm>
            <a:off x="6087962" y="862629"/>
            <a:ext cx="5957082" cy="3698725"/>
          </a:xfrm>
          <a:prstGeom prst="rect">
            <a:avLst/>
          </a:prstGeom>
        </p:spPr>
      </p:pic>
    </p:spTree>
    <p:extLst>
      <p:ext uri="{BB962C8B-B14F-4D97-AF65-F5344CB8AC3E}">
        <p14:creationId xmlns:p14="http://schemas.microsoft.com/office/powerpoint/2010/main" val="110404142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6565" y="1057783"/>
            <a:ext cx="11918868"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Défaut de boucle</a:t>
            </a:r>
          </a:p>
          <a:p>
            <a:pPr marL="285750" indent="-285750">
              <a:buFont typeface="Arial" panose="020B0604020202020204" pitchFamily="34" charset="0"/>
              <a:buChar char="•"/>
            </a:pPr>
            <a:r>
              <a:rPr lang="fr-FR" dirty="0" smtClean="0"/>
              <a:t>un mauvais isolement (contact entre le conducteur central et l'armature externe) ; </a:t>
            </a:r>
          </a:p>
          <a:p>
            <a:pPr marL="285750" indent="-285750">
              <a:buFont typeface="Arial" panose="020B0604020202020204" pitchFamily="34" charset="0"/>
              <a:buChar char="•"/>
            </a:pPr>
            <a:r>
              <a:rPr lang="fr-FR" dirty="0" smtClean="0"/>
              <a:t>une mauvaise continuité (boucle coupée):</a:t>
            </a:r>
          </a:p>
          <a:p>
            <a:pPr marL="742950" lvl="1" indent="-285750">
              <a:buFont typeface="Courier New" panose="02070309020205020404" pitchFamily="49" charset="0"/>
              <a:buChar char="o"/>
            </a:pPr>
            <a:r>
              <a:rPr lang="fr-FR" dirty="0" smtClean="0"/>
              <a:t>Les détecteurs de type continu sont composés de plusieurs tronçons assemblés entre eux par des raccords. </a:t>
            </a:r>
          </a:p>
          <a:p>
            <a:pPr marL="742950" lvl="1" indent="-285750">
              <a:buFont typeface="Courier New" panose="02070309020205020404" pitchFamily="49" charset="0"/>
              <a:buChar char="o"/>
            </a:pPr>
            <a:r>
              <a:rPr lang="fr-FR" dirty="0" smtClean="0"/>
              <a:t>Un défaut d'isolement peut être dû à un écrasement du diélectrique à la suite d'un choc ou de la présence d'humidité dans un raccord entre deux tronçons.</a:t>
            </a:r>
          </a:p>
          <a:p>
            <a:pPr marL="285750" indent="-285750">
              <a:buFont typeface="Arial" panose="020B0604020202020204" pitchFamily="34" charset="0"/>
              <a:buChar char="•"/>
            </a:pPr>
            <a:r>
              <a:rPr lang="fr-FR" dirty="0" smtClean="0"/>
              <a:t>Cette réduction de l'épaisseur du diélectrique entraîne une diminution de la résistance : donc une augmentation du courant de fuite </a:t>
            </a:r>
            <a:r>
              <a:rPr lang="fr-FR" dirty="0" err="1" smtClean="0"/>
              <a:t>quisera</a:t>
            </a:r>
            <a:r>
              <a:rPr lang="fr-FR" dirty="0" smtClean="0"/>
              <a:t> vue comme une température excessive qui conduit à la procédure feu.</a:t>
            </a:r>
          </a:p>
        </p:txBody>
      </p:sp>
      <p:sp>
        <p:nvSpPr>
          <p:cNvPr id="5" name="Rectangle 4"/>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065813" y="688451"/>
            <a:ext cx="2060372" cy="369332"/>
          </a:xfrm>
          <a:prstGeom prst="rect">
            <a:avLst/>
          </a:prstGeom>
        </p:spPr>
        <p:txBody>
          <a:bodyPr wrap="none">
            <a:spAutoFit/>
          </a:bodyPr>
          <a:lstStyle/>
          <a:p>
            <a:r>
              <a:rPr lang="fr-FR" dirty="0"/>
              <a:t>Détecteurs continus</a:t>
            </a:r>
          </a:p>
        </p:txBody>
      </p:sp>
      <p:pic>
        <p:nvPicPr>
          <p:cNvPr id="8" name="Espace réservé du contenu 4"/>
          <p:cNvPicPr>
            <a:picLocks noGrp="1" noChangeAspect="1"/>
          </p:cNvPicPr>
          <p:nvPr>
            <p:ph idx="1"/>
          </p:nvPr>
        </p:nvPicPr>
        <p:blipFill rotWithShape="1">
          <a:blip r:embed="rId2"/>
          <a:srcRect l="5962" t="7174" r="4511" b="13625"/>
          <a:stretch/>
        </p:blipFill>
        <p:spPr>
          <a:xfrm>
            <a:off x="2684773" y="4041662"/>
            <a:ext cx="6596780" cy="2569027"/>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8113734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85058" y="1632834"/>
            <a:ext cx="8948056"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Les différents «carburants» présents dans un avion sont, malheureusement, nombreux, car indispensables.</a:t>
            </a:r>
          </a:p>
          <a:p>
            <a:pPr marL="285750" indent="-285750">
              <a:lnSpc>
                <a:spcPct val="150000"/>
              </a:lnSpc>
              <a:buFont typeface="Arial" panose="020B0604020202020204" pitchFamily="34" charset="0"/>
              <a:buChar char="•"/>
            </a:pPr>
            <a:r>
              <a:rPr lang="fr-FR" dirty="0" smtClean="0"/>
              <a:t>Citons, entre autres:</a:t>
            </a:r>
          </a:p>
          <a:p>
            <a:pPr marL="742950" lvl="1" indent="-285750">
              <a:lnSpc>
                <a:spcPct val="150000"/>
              </a:lnSpc>
              <a:buFont typeface="Courier New" panose="02070309020205020404" pitchFamily="49" charset="0"/>
              <a:buChar char="o"/>
            </a:pPr>
            <a:r>
              <a:rPr lang="fr-FR" dirty="0" smtClean="0"/>
              <a:t>les revêtements intérieurs et les panneaux de décoration;</a:t>
            </a:r>
          </a:p>
          <a:p>
            <a:pPr marL="742950" lvl="1" indent="-285750">
              <a:lnSpc>
                <a:spcPct val="150000"/>
              </a:lnSpc>
              <a:buFont typeface="Courier New" panose="02070309020205020404" pitchFamily="49" charset="0"/>
              <a:buChar char="o"/>
            </a:pPr>
            <a:r>
              <a:rPr lang="fr-FR" dirty="0" smtClean="0"/>
              <a:t>les tissus des sièges;</a:t>
            </a:r>
          </a:p>
          <a:p>
            <a:pPr marL="742950" lvl="1" indent="-285750">
              <a:lnSpc>
                <a:spcPct val="150000"/>
              </a:lnSpc>
              <a:buFont typeface="Courier New" panose="02070309020205020404" pitchFamily="49" charset="0"/>
              <a:buChar char="o"/>
            </a:pPr>
            <a:r>
              <a:rPr lang="fr-FR" dirty="0" smtClean="0"/>
              <a:t>les serviettes en papier;</a:t>
            </a:r>
          </a:p>
          <a:p>
            <a:pPr marL="742950" lvl="1" indent="-285750">
              <a:lnSpc>
                <a:spcPct val="150000"/>
              </a:lnSpc>
              <a:buFont typeface="Courier New" panose="02070309020205020404" pitchFamily="49" charset="0"/>
              <a:buChar char="o"/>
            </a:pPr>
            <a:r>
              <a:rPr lang="fr-FR" dirty="0" smtClean="0"/>
              <a:t>les différents liquides inflammables, tels que le kérosène, l'huile de lubrification, les liquides hydrauliques;</a:t>
            </a:r>
          </a:p>
          <a:p>
            <a:pPr marL="742950" lvl="1" indent="-285750">
              <a:lnSpc>
                <a:spcPct val="150000"/>
              </a:lnSpc>
              <a:buFont typeface="Courier New" panose="02070309020205020404" pitchFamily="49" charset="0"/>
              <a:buChar char="o"/>
            </a:pPr>
            <a:r>
              <a:rPr lang="fr-FR" dirty="0" smtClean="0"/>
              <a:t>les pneumatiques;</a:t>
            </a:r>
          </a:p>
        </p:txBody>
      </p:sp>
      <p:sp>
        <p:nvSpPr>
          <p:cNvPr id="5" name="Rectangle 4"/>
          <p:cNvSpPr/>
          <p:nvPr/>
        </p:nvSpPr>
        <p:spPr>
          <a:xfrm>
            <a:off x="4005943" y="308206"/>
            <a:ext cx="4049486"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Systèmes de protection et de </a:t>
            </a:r>
            <a:r>
              <a:rPr lang="fr-FR" dirty="0" smtClean="0"/>
              <a:t>détection</a:t>
            </a:r>
            <a:endParaRPr lang="fr-FR" dirty="0"/>
          </a:p>
        </p:txBody>
      </p:sp>
      <p:pic>
        <p:nvPicPr>
          <p:cNvPr id="2" name="Image 1"/>
          <p:cNvPicPr>
            <a:picLocks noChangeAspect="1"/>
          </p:cNvPicPr>
          <p:nvPr/>
        </p:nvPicPr>
        <p:blipFill>
          <a:blip r:embed="rId2"/>
          <a:stretch>
            <a:fillRect/>
          </a:stretch>
        </p:blipFill>
        <p:spPr>
          <a:xfrm>
            <a:off x="9401855" y="162605"/>
            <a:ext cx="2619375" cy="1743075"/>
          </a:xfrm>
          <a:prstGeom prst="rect">
            <a:avLst/>
          </a:prstGeom>
        </p:spPr>
      </p:pic>
      <p:pic>
        <p:nvPicPr>
          <p:cNvPr id="3" name="Image 2"/>
          <p:cNvPicPr>
            <a:picLocks noChangeAspect="1"/>
          </p:cNvPicPr>
          <p:nvPr/>
        </p:nvPicPr>
        <p:blipFill>
          <a:blip r:embed="rId3"/>
          <a:stretch>
            <a:fillRect/>
          </a:stretch>
        </p:blipFill>
        <p:spPr>
          <a:xfrm>
            <a:off x="9401854" y="1983264"/>
            <a:ext cx="2619375" cy="1565479"/>
          </a:xfrm>
          <a:prstGeom prst="rect">
            <a:avLst/>
          </a:prstGeom>
        </p:spPr>
      </p:pic>
      <p:pic>
        <p:nvPicPr>
          <p:cNvPr id="6" name="Image 5"/>
          <p:cNvPicPr>
            <a:picLocks noChangeAspect="1"/>
          </p:cNvPicPr>
          <p:nvPr/>
        </p:nvPicPr>
        <p:blipFill>
          <a:blip r:embed="rId4"/>
          <a:stretch>
            <a:fillRect/>
          </a:stretch>
        </p:blipFill>
        <p:spPr>
          <a:xfrm>
            <a:off x="9401854" y="3626327"/>
            <a:ext cx="2619375" cy="1495402"/>
          </a:xfrm>
          <a:prstGeom prst="rect">
            <a:avLst/>
          </a:prstGeom>
        </p:spPr>
      </p:pic>
      <p:pic>
        <p:nvPicPr>
          <p:cNvPr id="7" name="Image 6"/>
          <p:cNvPicPr>
            <a:picLocks noChangeAspect="1"/>
          </p:cNvPicPr>
          <p:nvPr/>
        </p:nvPicPr>
        <p:blipFill>
          <a:blip r:embed="rId5"/>
          <a:stretch>
            <a:fillRect/>
          </a:stretch>
        </p:blipFill>
        <p:spPr>
          <a:xfrm>
            <a:off x="9401853" y="5199313"/>
            <a:ext cx="2619375" cy="1600200"/>
          </a:xfrm>
          <a:prstGeom prst="rect">
            <a:avLst/>
          </a:prstGeom>
        </p:spPr>
      </p:pic>
    </p:spTree>
    <p:extLst>
      <p:ext uri="{BB962C8B-B14F-4D97-AF65-F5344CB8AC3E}">
        <p14:creationId xmlns:p14="http://schemas.microsoft.com/office/powerpoint/2010/main" val="24504897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6565" y="1057783"/>
            <a:ext cx="11918868"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Défaut de boucle</a:t>
            </a:r>
          </a:p>
          <a:p>
            <a:pPr marL="285750" indent="-285750">
              <a:buFont typeface="Arial" panose="020B0604020202020204" pitchFamily="34" charset="0"/>
              <a:buChar char="•"/>
            </a:pPr>
            <a:r>
              <a:rPr lang="fr-FR" dirty="0" smtClean="0"/>
              <a:t>En cas de coupure de la boucle en un seul endroit, par exemple au niveau d'un raccord entre deux tronçons, la détection sera toujours efficace des deux côtés du raccord.</a:t>
            </a:r>
          </a:p>
          <a:p>
            <a:pPr marL="285750" indent="-285750">
              <a:buFont typeface="Arial" panose="020B0604020202020204" pitchFamily="34" charset="0"/>
              <a:buChar char="•"/>
            </a:pPr>
            <a:r>
              <a:rPr lang="fr-FR" dirty="0" smtClean="0"/>
              <a:t>Par contre, dans le cas d'une deuxième coupure, la partie comprise entre les deux interruptions serait dans l'incapacité de détecter un feu. </a:t>
            </a:r>
          </a:p>
          <a:p>
            <a:pPr marL="285750" indent="-285750">
              <a:buFont typeface="Arial" panose="020B0604020202020204" pitchFamily="34" charset="0"/>
              <a:buChar char="•"/>
            </a:pPr>
            <a:r>
              <a:rPr lang="fr-FR" dirty="0" smtClean="0"/>
              <a:t>Il faut donc être informé dès lors que l'on a un défaut de continuité de la boucle.</a:t>
            </a:r>
          </a:p>
          <a:p>
            <a:pPr marL="285750" indent="-285750">
              <a:buFont typeface="Arial" panose="020B0604020202020204" pitchFamily="34" charset="0"/>
              <a:buChar char="•"/>
            </a:pPr>
            <a:r>
              <a:rPr lang="fr-FR" dirty="0" smtClean="0"/>
              <a:t>Le test des boucles va donc consister en une vérification des parfaits isolement et continuité.</a:t>
            </a:r>
          </a:p>
        </p:txBody>
      </p:sp>
      <p:sp>
        <p:nvSpPr>
          <p:cNvPr id="5" name="Rectangle 4"/>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065813" y="688451"/>
            <a:ext cx="2060372" cy="369332"/>
          </a:xfrm>
          <a:prstGeom prst="rect">
            <a:avLst/>
          </a:prstGeom>
        </p:spPr>
        <p:txBody>
          <a:bodyPr wrap="none">
            <a:spAutoFit/>
          </a:bodyPr>
          <a:lstStyle/>
          <a:p>
            <a:r>
              <a:rPr lang="fr-FR" dirty="0"/>
              <a:t>Détecteurs continus</a:t>
            </a:r>
          </a:p>
        </p:txBody>
      </p:sp>
      <p:pic>
        <p:nvPicPr>
          <p:cNvPr id="7" name="Espace réservé du contenu 4"/>
          <p:cNvPicPr>
            <a:picLocks noGrp="1" noChangeAspect="1"/>
          </p:cNvPicPr>
          <p:nvPr>
            <p:ph idx="1"/>
          </p:nvPr>
        </p:nvPicPr>
        <p:blipFill rotWithShape="1">
          <a:blip r:embed="rId2"/>
          <a:srcRect l="5962" t="7174" r="4511" b="13625"/>
          <a:stretch/>
        </p:blipFill>
        <p:spPr>
          <a:xfrm>
            <a:off x="2760973" y="3821898"/>
            <a:ext cx="6596780" cy="2569027"/>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8919495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6314" y="1371531"/>
            <a:ext cx="10929257"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Double </a:t>
            </a:r>
            <a:r>
              <a:rPr lang="fr-FR" b="1" dirty="0"/>
              <a:t>boucle</a:t>
            </a:r>
          </a:p>
          <a:p>
            <a:pPr marL="285750" indent="-285750">
              <a:buFont typeface="Arial" panose="020B0604020202020204" pitchFamily="34" charset="0"/>
              <a:buChar char="•"/>
            </a:pPr>
            <a:r>
              <a:rPr lang="fr-FR" dirty="0"/>
              <a:t>Pour pallier une détection intempestive due à l'un de ces deux défauts, on utilise deux détecteurs </a:t>
            </a:r>
            <a:r>
              <a:rPr lang="fr-FR" dirty="0" smtClean="0"/>
              <a:t>identiques</a:t>
            </a:r>
          </a:p>
          <a:p>
            <a:pPr marL="285750" indent="-285750">
              <a:buFont typeface="Arial" panose="020B0604020202020204" pitchFamily="34" charset="0"/>
              <a:buChar char="•"/>
            </a:pPr>
            <a:r>
              <a:rPr lang="fr-FR" dirty="0" smtClean="0"/>
              <a:t>les </a:t>
            </a:r>
            <a:r>
              <a:rPr lang="fr-FR" dirty="0"/>
              <a:t>deux boucles cheminent parallèlement l'une à côté de l'autre, le long de la zone surveillée.</a:t>
            </a:r>
          </a:p>
          <a:p>
            <a:pPr marL="285750" indent="-285750">
              <a:buFont typeface="Arial" panose="020B0604020202020204" pitchFamily="34" charset="0"/>
              <a:buChar char="•"/>
            </a:pPr>
            <a:r>
              <a:rPr lang="fr-FR" dirty="0"/>
              <a:t>Le calculateur n'interprétera la présence d'un incendie que lorsque les deux détecteurs détecteront une élévation de température (logique ET).</a:t>
            </a:r>
          </a:p>
          <a:p>
            <a:pPr marL="285750" indent="-285750">
              <a:buFont typeface="Arial" panose="020B0604020202020204" pitchFamily="34" charset="0"/>
              <a:buChar char="•"/>
            </a:pPr>
            <a:r>
              <a:rPr lang="fr-FR" dirty="0"/>
              <a:t>C'est ce que l'on appelle un système double boucle.</a:t>
            </a:r>
          </a:p>
        </p:txBody>
      </p:sp>
      <p:sp>
        <p:nvSpPr>
          <p:cNvPr id="5" name="Rectangle 4"/>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065813" y="688451"/>
            <a:ext cx="2060372" cy="369332"/>
          </a:xfrm>
          <a:prstGeom prst="rect">
            <a:avLst/>
          </a:prstGeom>
        </p:spPr>
        <p:txBody>
          <a:bodyPr wrap="none">
            <a:spAutoFit/>
          </a:bodyPr>
          <a:lstStyle/>
          <a:p>
            <a:r>
              <a:rPr lang="fr-FR" dirty="0"/>
              <a:t>Détecteurs continus</a:t>
            </a:r>
          </a:p>
        </p:txBody>
      </p:sp>
      <p:pic>
        <p:nvPicPr>
          <p:cNvPr id="7" name="Espace réservé du contenu 4"/>
          <p:cNvPicPr>
            <a:picLocks noGrp="1" noChangeAspect="1"/>
          </p:cNvPicPr>
          <p:nvPr>
            <p:ph idx="1"/>
          </p:nvPr>
        </p:nvPicPr>
        <p:blipFill rotWithShape="1">
          <a:blip r:embed="rId2"/>
          <a:srcRect l="5962" t="7174" r="4511" b="13625"/>
          <a:stretch/>
        </p:blipFill>
        <p:spPr>
          <a:xfrm>
            <a:off x="2760973" y="3702155"/>
            <a:ext cx="6596780" cy="2569027"/>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49458168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5943" y="1390772"/>
            <a:ext cx="6841156"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Tubes à gaz</a:t>
            </a:r>
          </a:p>
          <a:p>
            <a:pPr marL="285750" indent="-285750">
              <a:buFont typeface="Arial" panose="020B0604020202020204" pitchFamily="34" charset="0"/>
              <a:buChar char="•"/>
            </a:pPr>
            <a:r>
              <a:rPr lang="fr-FR" dirty="0" smtClean="0"/>
              <a:t>C'est une détection de surchauffe et d'incendie de type électropneumatique.</a:t>
            </a:r>
          </a:p>
          <a:p>
            <a:pPr marL="285750" indent="-285750">
              <a:buFont typeface="Arial" panose="020B0604020202020204" pitchFamily="34" charset="0"/>
              <a:buChar char="•"/>
            </a:pPr>
            <a:r>
              <a:rPr lang="fr-FR" dirty="0" smtClean="0"/>
              <a:t>Le principe est basé sur la détection de la variation de pression d'un gaz par dilatation dans un volume constant.</a:t>
            </a:r>
          </a:p>
          <a:p>
            <a:pPr marL="285750" indent="-285750">
              <a:buFont typeface="Arial" panose="020B0604020202020204" pitchFamily="34" charset="0"/>
              <a:buChar char="•"/>
            </a:pPr>
            <a:r>
              <a:rPr lang="fr-FR" dirty="0" smtClean="0"/>
              <a:t>Un tube étanche contient un gaz (hélium) et un élément hydride coaxial. </a:t>
            </a:r>
          </a:p>
          <a:p>
            <a:pPr marL="285750" indent="-285750">
              <a:buFont typeface="Arial" panose="020B0604020202020204" pitchFamily="34" charset="0"/>
              <a:buChar char="•"/>
            </a:pPr>
            <a:r>
              <a:rPr lang="fr-FR" dirty="0" smtClean="0"/>
              <a:t>Cet élément hydride a pour rôle de </a:t>
            </a:r>
          </a:p>
          <a:p>
            <a:pPr marL="742950" lvl="1" indent="-285750">
              <a:buFont typeface="Courier New" panose="02070309020205020404" pitchFamily="49" charset="0"/>
              <a:buChar char="o"/>
            </a:pPr>
            <a:r>
              <a:rPr lang="fr-FR" dirty="0" smtClean="0"/>
              <a:t>dégager une grande quantité de gaz lorsqu'il est chauffé au-delà d'un seuil de température </a:t>
            </a:r>
          </a:p>
          <a:p>
            <a:pPr marL="742950" lvl="1" indent="-285750">
              <a:buFont typeface="Courier New" panose="02070309020205020404" pitchFamily="49" charset="0"/>
              <a:buChar char="o"/>
            </a:pPr>
            <a:r>
              <a:rPr lang="fr-FR" dirty="0" smtClean="0"/>
              <a:t>et de réabsorber ce gaz quand la température décroît en dessous de ce seuil.</a:t>
            </a:r>
          </a:p>
          <a:p>
            <a:pPr marL="285750" indent="-285750">
              <a:buFont typeface="Arial" panose="020B0604020202020204" pitchFamily="34" charset="0"/>
              <a:buChar char="•"/>
            </a:pPr>
            <a:r>
              <a:rPr lang="fr-FR" dirty="0" smtClean="0"/>
              <a:t>Ce </a:t>
            </a:r>
            <a:r>
              <a:rPr lang="fr-FR" dirty="0"/>
              <a:t>processus, complètement réversible, peut se faire de façon répétitive</a:t>
            </a:r>
            <a:r>
              <a:rPr lang="fr-FR" dirty="0" smtClean="0"/>
              <a:t>.</a:t>
            </a:r>
          </a:p>
          <a:p>
            <a:pPr marL="285750" indent="-285750">
              <a:buFont typeface="Arial" panose="020B0604020202020204" pitchFamily="34" charset="0"/>
              <a:buChar char="•"/>
            </a:pPr>
            <a:r>
              <a:rPr lang="fr-FR" dirty="0"/>
              <a:t>A une extrémité du tube, se trouvent deux manocontacts (deux diaphragmes) métalliques : </a:t>
            </a:r>
          </a:p>
          <a:p>
            <a:pPr marL="742950" lvl="1" indent="-285750">
              <a:buFont typeface="Courier New" panose="02070309020205020404" pitchFamily="49" charset="0"/>
              <a:buChar char="o"/>
            </a:pPr>
            <a:r>
              <a:rPr lang="fr-FR" dirty="0"/>
              <a:t>un manocontact d'intégrité;</a:t>
            </a:r>
          </a:p>
          <a:p>
            <a:pPr marL="742950" lvl="1" indent="-285750">
              <a:buFont typeface="Courier New" panose="02070309020205020404" pitchFamily="49" charset="0"/>
              <a:buChar char="o"/>
            </a:pPr>
            <a:r>
              <a:rPr lang="fr-FR" dirty="0"/>
              <a:t>un manocontact d'alarme</a:t>
            </a:r>
            <a:r>
              <a:rPr lang="fr-FR" dirty="0" smtClean="0"/>
              <a:t>.</a:t>
            </a:r>
            <a:endParaRPr lang="fr-FR" dirty="0"/>
          </a:p>
        </p:txBody>
      </p:sp>
      <p:sp>
        <p:nvSpPr>
          <p:cNvPr id="5" name="Rectangle 4"/>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029177" y="510847"/>
            <a:ext cx="2060372" cy="369332"/>
          </a:xfrm>
          <a:prstGeom prst="rect">
            <a:avLst/>
          </a:prstGeom>
        </p:spPr>
        <p:txBody>
          <a:bodyPr wrap="none">
            <a:spAutoFit/>
          </a:bodyPr>
          <a:lstStyle/>
          <a:p>
            <a:r>
              <a:rPr lang="fr-FR" dirty="0"/>
              <a:t>Détecteurs continus</a:t>
            </a:r>
          </a:p>
        </p:txBody>
      </p:sp>
      <p:pic>
        <p:nvPicPr>
          <p:cNvPr id="7" name="Espace réservé du contenu 3"/>
          <p:cNvPicPr>
            <a:picLocks noGrp="1" noChangeAspect="1"/>
          </p:cNvPicPr>
          <p:nvPr>
            <p:ph idx="1"/>
          </p:nvPr>
        </p:nvPicPr>
        <p:blipFill rotWithShape="1">
          <a:blip r:embed="rId2"/>
          <a:srcRect r="7083"/>
          <a:stretch/>
        </p:blipFill>
        <p:spPr>
          <a:xfrm>
            <a:off x="7434944" y="1392336"/>
            <a:ext cx="4049485" cy="4699280"/>
          </a:xfrm>
          <a:prstGeom prst="rect">
            <a:avLst/>
          </a:prstGeom>
        </p:spPr>
      </p:pic>
    </p:spTree>
    <p:extLst>
      <p:ext uri="{BB962C8B-B14F-4D97-AF65-F5344CB8AC3E}">
        <p14:creationId xmlns:p14="http://schemas.microsoft.com/office/powerpoint/2010/main" val="403220416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71204" y="4177463"/>
            <a:ext cx="10591454"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lnSpc>
                <a:spcPct val="150000"/>
              </a:lnSpc>
            </a:pPr>
            <a:r>
              <a:rPr lang="fr-FR" b="1" dirty="0" smtClean="0"/>
              <a:t>Au repos</a:t>
            </a:r>
            <a:r>
              <a:rPr lang="fr-FR" b="1" dirty="0"/>
              <a:t>:</a:t>
            </a:r>
            <a:r>
              <a:rPr lang="fr-FR" b="1" dirty="0" smtClean="0"/>
              <a:t> </a:t>
            </a:r>
          </a:p>
          <a:p>
            <a:pPr marL="285750" indent="-285750">
              <a:lnSpc>
                <a:spcPct val="150000"/>
              </a:lnSpc>
              <a:buFont typeface="Arial" panose="020B0604020202020204" pitchFamily="34" charset="0"/>
              <a:buChar char="•"/>
            </a:pPr>
            <a:r>
              <a:rPr lang="fr-FR" dirty="0" smtClean="0"/>
              <a:t>le manocontact d'intégrité est bombé par la pression de l'hélium :</a:t>
            </a:r>
          </a:p>
          <a:p>
            <a:pPr marL="285750" indent="-285750">
              <a:lnSpc>
                <a:spcPct val="150000"/>
              </a:lnSpc>
              <a:buFont typeface="Arial" panose="020B0604020202020204" pitchFamily="34" charset="0"/>
              <a:buChar char="•"/>
            </a:pPr>
            <a:r>
              <a:rPr lang="fr-FR" dirty="0" smtClean="0"/>
              <a:t>le contact est établi, mais pas le contact d'alarme ; </a:t>
            </a:r>
          </a:p>
          <a:p>
            <a:pPr marL="285750" indent="-285750">
              <a:lnSpc>
                <a:spcPct val="150000"/>
              </a:lnSpc>
              <a:buFont typeface="Arial" panose="020B0604020202020204" pitchFamily="34" charset="0"/>
              <a:buChar char="•"/>
            </a:pPr>
            <a:r>
              <a:rPr lang="fr-FR" dirty="0" smtClean="0"/>
              <a:t>le courant d'alimentation traverse alors une résistance et retourne vers le calculateur de surveillance.</a:t>
            </a:r>
          </a:p>
        </p:txBody>
      </p:sp>
      <p:sp>
        <p:nvSpPr>
          <p:cNvPr id="5" name="Rectangle 4"/>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026653" y="567927"/>
            <a:ext cx="2060372" cy="369332"/>
          </a:xfrm>
          <a:prstGeom prst="rect">
            <a:avLst/>
          </a:prstGeom>
        </p:spPr>
        <p:txBody>
          <a:bodyPr wrap="none">
            <a:spAutoFit/>
          </a:bodyPr>
          <a:lstStyle/>
          <a:p>
            <a:r>
              <a:rPr lang="fr-FR" dirty="0"/>
              <a:t>Détecteurs continus</a:t>
            </a:r>
          </a:p>
        </p:txBody>
      </p:sp>
      <p:pic>
        <p:nvPicPr>
          <p:cNvPr id="7" name="Espace réservé du contenu 3"/>
          <p:cNvPicPr>
            <a:picLocks noGrp="1" noChangeAspect="1"/>
          </p:cNvPicPr>
          <p:nvPr>
            <p:ph idx="1"/>
          </p:nvPr>
        </p:nvPicPr>
        <p:blipFill rotWithShape="1">
          <a:blip r:embed="rId2"/>
          <a:srcRect l="4874" t="1458" r="9807" b="72113"/>
          <a:stretch/>
        </p:blipFill>
        <p:spPr>
          <a:xfrm>
            <a:off x="2542972" y="1464575"/>
            <a:ext cx="7027732" cy="2579132"/>
          </a:xfrm>
          <a:prstGeom prst="rect">
            <a:avLst/>
          </a:prstGeom>
        </p:spPr>
        <p:style>
          <a:lnRef idx="2">
            <a:schemeClr val="accent2"/>
          </a:lnRef>
          <a:fillRef idx="1">
            <a:schemeClr val="lt1"/>
          </a:fillRef>
          <a:effectRef idx="0">
            <a:schemeClr val="accent2"/>
          </a:effectRef>
          <a:fontRef idx="minor">
            <a:schemeClr val="dk1"/>
          </a:fontRef>
        </p:style>
      </p:pic>
      <p:sp>
        <p:nvSpPr>
          <p:cNvPr id="3" name="Rectangle 2"/>
          <p:cNvSpPr/>
          <p:nvPr/>
        </p:nvSpPr>
        <p:spPr>
          <a:xfrm>
            <a:off x="5421793" y="822988"/>
            <a:ext cx="1270091" cy="507831"/>
          </a:xfrm>
          <a:prstGeom prst="rect">
            <a:avLst/>
          </a:prstGeom>
        </p:spPr>
        <p:txBody>
          <a:bodyPr wrap="none">
            <a:spAutoFit/>
          </a:bodyPr>
          <a:lstStyle/>
          <a:p>
            <a:pPr>
              <a:lnSpc>
                <a:spcPct val="150000"/>
              </a:lnSpc>
            </a:pPr>
            <a:r>
              <a:rPr lang="fr-FR" b="1" dirty="0"/>
              <a:t>Tubes à gaz</a:t>
            </a:r>
          </a:p>
        </p:txBody>
      </p:sp>
    </p:spTree>
    <p:extLst>
      <p:ext uri="{BB962C8B-B14F-4D97-AF65-F5344CB8AC3E}">
        <p14:creationId xmlns:p14="http://schemas.microsoft.com/office/powerpoint/2010/main" val="380901147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6339" y="905689"/>
            <a:ext cx="11763518"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b="1" dirty="0" smtClean="0"/>
              <a:t>Pour un feu local </a:t>
            </a:r>
            <a:r>
              <a:rPr lang="fr-FR" dirty="0" smtClean="0"/>
              <a:t>: </a:t>
            </a:r>
          </a:p>
          <a:p>
            <a:pPr marL="285750" indent="-285750">
              <a:buFont typeface="Arial" panose="020B0604020202020204" pitchFamily="34" charset="0"/>
              <a:buChar char="•"/>
            </a:pPr>
            <a:r>
              <a:rPr lang="fr-FR" dirty="0" smtClean="0"/>
              <a:t>la température locale, supérieure au seuil, s'appliquant sur une petite surface de la boucle, </a:t>
            </a:r>
          </a:p>
          <a:p>
            <a:pPr marL="285750" indent="-285750">
              <a:buFont typeface="Arial" panose="020B0604020202020204" pitchFamily="34" charset="0"/>
              <a:buChar char="•"/>
            </a:pPr>
            <a:r>
              <a:rPr lang="fr-FR" dirty="0" smtClean="0"/>
              <a:t>Elle n'engendre pas une dilatation suffisante de l'hélium, mais par contre, elle fait se dégager le gaz de l'élément hydride. </a:t>
            </a:r>
          </a:p>
          <a:p>
            <a:pPr marL="285750" indent="-285750">
              <a:buFont typeface="Arial" panose="020B0604020202020204" pitchFamily="34" charset="0"/>
              <a:buChar char="•"/>
            </a:pPr>
            <a:r>
              <a:rPr lang="fr-FR" dirty="0" smtClean="0"/>
              <a:t>Il y a donc augmentation de la pression, déformation du manocontact d'alarme, </a:t>
            </a:r>
          </a:p>
          <a:p>
            <a:pPr marL="285750" indent="-285750">
              <a:buFont typeface="Arial" panose="020B0604020202020204" pitchFamily="34" charset="0"/>
              <a:buChar char="•"/>
            </a:pPr>
            <a:r>
              <a:rPr lang="fr-FR" dirty="0" smtClean="0"/>
              <a:t>shunt de la résistance par le contact d'alarme, </a:t>
            </a:r>
          </a:p>
          <a:p>
            <a:pPr marL="285750" indent="-285750">
              <a:buFont typeface="Arial" panose="020B0604020202020204" pitchFamily="34" charset="0"/>
              <a:buChar char="•"/>
            </a:pPr>
            <a:r>
              <a:rPr lang="fr-FR" dirty="0" smtClean="0"/>
              <a:t>donc augmentation de l'intensité du courant qui sera détectée par le calculateur.</a:t>
            </a:r>
          </a:p>
          <a:p>
            <a:pPr marL="285750" indent="-285750">
              <a:buFont typeface="Arial" panose="020B0604020202020204" pitchFamily="34" charset="0"/>
              <a:buChar char="•"/>
            </a:pPr>
            <a:r>
              <a:rPr lang="fr-FR" dirty="0" smtClean="0"/>
              <a:t>Cette </a:t>
            </a:r>
            <a:r>
              <a:rPr lang="fr-FR" dirty="0"/>
              <a:t>pression est maintenue tant que le feu subsiste. </a:t>
            </a:r>
          </a:p>
          <a:p>
            <a:pPr marL="285750" indent="-285750">
              <a:buFont typeface="Arial" panose="020B0604020202020204" pitchFamily="34" charset="0"/>
              <a:buChar char="•"/>
            </a:pPr>
            <a:r>
              <a:rPr lang="fr-FR" dirty="0"/>
              <a:t>Apres extinction, la température décroissant, il y a réabsorption du gaz par l'élément hydride et arrêt du signal par l'ouverture du contact d'alarme</a:t>
            </a:r>
            <a:r>
              <a:rPr lang="fr-FR" dirty="0" smtClean="0"/>
              <a:t>.</a:t>
            </a:r>
            <a:endParaRPr lang="fr-FR" dirty="0"/>
          </a:p>
        </p:txBody>
      </p:sp>
      <p:sp>
        <p:nvSpPr>
          <p:cNvPr id="5" name="Rectangle 4"/>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026653" y="567927"/>
            <a:ext cx="3261214" cy="646331"/>
          </a:xfrm>
          <a:prstGeom prst="rect">
            <a:avLst/>
          </a:prstGeom>
        </p:spPr>
        <p:txBody>
          <a:bodyPr wrap="none">
            <a:spAutoFit/>
          </a:bodyPr>
          <a:lstStyle/>
          <a:p>
            <a:r>
              <a:rPr lang="fr-FR" dirty="0"/>
              <a:t>Détecteurs </a:t>
            </a:r>
            <a:r>
              <a:rPr lang="fr-FR" dirty="0" smtClean="0"/>
              <a:t>continus: </a:t>
            </a:r>
            <a:r>
              <a:rPr lang="fr-FR" b="1" dirty="0"/>
              <a:t>Tubes à gaz</a:t>
            </a:r>
          </a:p>
          <a:p>
            <a:endParaRPr lang="fr-FR" dirty="0"/>
          </a:p>
        </p:txBody>
      </p:sp>
      <p:pic>
        <p:nvPicPr>
          <p:cNvPr id="7" name="Espace réservé du contenu 3"/>
          <p:cNvPicPr>
            <a:picLocks noGrp="1" noChangeAspect="1"/>
          </p:cNvPicPr>
          <p:nvPr>
            <p:ph idx="1"/>
          </p:nvPr>
        </p:nvPicPr>
        <p:blipFill rotWithShape="1">
          <a:blip r:embed="rId2"/>
          <a:srcRect l="4731" t="49950" r="9808" b="24489"/>
          <a:stretch/>
        </p:blipFill>
        <p:spPr>
          <a:xfrm>
            <a:off x="2601686" y="3632831"/>
            <a:ext cx="7842382" cy="2778855"/>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421177643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9485" y="1268553"/>
            <a:ext cx="11778343"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b="1" dirty="0" smtClean="0"/>
              <a:t>Pour une surchauffe : </a:t>
            </a:r>
          </a:p>
          <a:p>
            <a:pPr marL="285750" indent="-285750" algn="just">
              <a:lnSpc>
                <a:spcPct val="150000"/>
              </a:lnSpc>
              <a:buFont typeface="Arial" panose="020B0604020202020204" pitchFamily="34" charset="0"/>
              <a:buChar char="•"/>
            </a:pPr>
            <a:r>
              <a:rPr lang="fr-FR" dirty="0" smtClean="0"/>
              <a:t>cette élévation de température appliquée sur une grande surface de la boucle provoque une augmentation de pression par dilatation de l'hélium uniquement (température inférieure au seuil de l'élément hydride).</a:t>
            </a:r>
          </a:p>
          <a:p>
            <a:pPr marL="285750" indent="-285750" algn="just">
              <a:lnSpc>
                <a:spcPct val="150000"/>
              </a:lnSpc>
              <a:buFont typeface="Arial" panose="020B0604020202020204" pitchFamily="34" charset="0"/>
              <a:buChar char="•"/>
            </a:pPr>
            <a:r>
              <a:rPr lang="fr-FR" dirty="0" smtClean="0"/>
              <a:t>Comme précédemment, il y a création d'un signal par le contact d'alarme.</a:t>
            </a:r>
          </a:p>
          <a:p>
            <a:pPr marL="285750" indent="-285750" algn="just">
              <a:lnSpc>
                <a:spcPct val="150000"/>
              </a:lnSpc>
              <a:buFont typeface="Arial" panose="020B0604020202020204" pitchFamily="34" charset="0"/>
              <a:buChar char="•"/>
            </a:pPr>
            <a:r>
              <a:rPr lang="fr-FR" dirty="0" smtClean="0"/>
              <a:t>Les installations sont toujours, à l'instar des détecteurs électriques, du type « double boucle », principe </a:t>
            </a:r>
            <a:r>
              <a:rPr lang="fr-FR" dirty="0" err="1" smtClean="0"/>
              <a:t>fail-safe</a:t>
            </a:r>
            <a:r>
              <a:rPr lang="fr-FR" dirty="0" smtClean="0"/>
              <a:t> oblige.</a:t>
            </a:r>
            <a:endParaRPr lang="fr-FR" dirty="0"/>
          </a:p>
        </p:txBody>
      </p:sp>
      <p:sp>
        <p:nvSpPr>
          <p:cNvPr id="5" name="Rectangle 4"/>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026653" y="567927"/>
            <a:ext cx="2060372" cy="369332"/>
          </a:xfrm>
          <a:prstGeom prst="rect">
            <a:avLst/>
          </a:prstGeom>
        </p:spPr>
        <p:txBody>
          <a:bodyPr wrap="none">
            <a:spAutoFit/>
          </a:bodyPr>
          <a:lstStyle/>
          <a:p>
            <a:r>
              <a:rPr lang="fr-FR" dirty="0"/>
              <a:t>Détecteurs continus</a:t>
            </a:r>
          </a:p>
        </p:txBody>
      </p:sp>
      <p:pic>
        <p:nvPicPr>
          <p:cNvPr id="7" name="Espace réservé du contenu 3"/>
          <p:cNvPicPr>
            <a:picLocks noGrp="1" noChangeAspect="1"/>
          </p:cNvPicPr>
          <p:nvPr>
            <p:ph idx="1"/>
          </p:nvPr>
        </p:nvPicPr>
        <p:blipFill rotWithShape="1">
          <a:blip r:embed="rId2"/>
          <a:srcRect l="3530" t="50486" r="9808" b="3977"/>
          <a:stretch/>
        </p:blipFill>
        <p:spPr>
          <a:xfrm>
            <a:off x="3276599" y="3511734"/>
            <a:ext cx="4833258" cy="3008809"/>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1137503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1782" y="1026032"/>
            <a:ext cx="11649693"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La procédure de test consiste à vérifier : </a:t>
            </a:r>
          </a:p>
          <a:p>
            <a:pPr marL="742950" lvl="1" indent="-285750">
              <a:buFont typeface="Courier New" panose="02070309020205020404" pitchFamily="49" charset="0"/>
              <a:buChar char="o"/>
            </a:pPr>
            <a:r>
              <a:rPr lang="fr-FR" dirty="0" smtClean="0"/>
              <a:t>l'état des détecteurs ; </a:t>
            </a:r>
          </a:p>
          <a:p>
            <a:pPr marL="742950" lvl="1" indent="-285750">
              <a:buFont typeface="Courier New" panose="02070309020205020404" pitchFamily="49" charset="0"/>
              <a:buChar char="o"/>
            </a:pPr>
            <a:r>
              <a:rPr lang="fr-FR" dirty="0" smtClean="0"/>
              <a:t>le bon fonctionnement du calculateur ; </a:t>
            </a:r>
          </a:p>
          <a:p>
            <a:pPr marL="742950" lvl="1" indent="-285750">
              <a:buFont typeface="Courier New" panose="02070309020205020404" pitchFamily="49" charset="0"/>
              <a:buChar char="o"/>
            </a:pPr>
            <a:r>
              <a:rPr lang="fr-FR" dirty="0" smtClean="0"/>
              <a:t>les alarmes visuelles et sonore.</a:t>
            </a:r>
          </a:p>
          <a:p>
            <a:pPr marL="285750" indent="-285750">
              <a:buFont typeface="Arial" panose="020B0604020202020204" pitchFamily="34" charset="0"/>
              <a:buChar char="•"/>
            </a:pPr>
            <a:r>
              <a:rPr lang="fr-FR" dirty="0" smtClean="0"/>
              <a:t>A chaque prise en compte de la machine par l'équipage et lors des visites transit, il s'agit de vérifier :</a:t>
            </a:r>
          </a:p>
          <a:p>
            <a:pPr marL="742950" lvl="1" indent="-285750">
              <a:buFont typeface="Courier New" panose="02070309020205020404" pitchFamily="49" charset="0"/>
              <a:buChar char="o"/>
            </a:pPr>
            <a:r>
              <a:rPr lang="fr-FR" dirty="0" smtClean="0"/>
              <a:t>que chaque boucle est en état de détecter un feu ;</a:t>
            </a:r>
          </a:p>
          <a:p>
            <a:pPr marL="742950" lvl="1" indent="-285750">
              <a:buFont typeface="Courier New" panose="02070309020205020404" pitchFamily="49" charset="0"/>
              <a:buChar char="o"/>
            </a:pPr>
            <a:r>
              <a:rPr lang="fr-FR" dirty="0" smtClean="0"/>
              <a:t>que l'alarme feu en poste ne peut s'activer que si les deux boucles détectent simultanément, ou si une seule boucle détecte et que l'autre est désactivée.</a:t>
            </a:r>
          </a:p>
        </p:txBody>
      </p:sp>
      <p:sp>
        <p:nvSpPr>
          <p:cNvPr id="5" name="Rectangle 4"/>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353873" y="564421"/>
            <a:ext cx="1484252" cy="369332"/>
          </a:xfrm>
          <a:prstGeom prst="rect">
            <a:avLst/>
          </a:prstGeom>
        </p:spPr>
        <p:txBody>
          <a:bodyPr wrap="none">
            <a:spAutoFit/>
          </a:bodyPr>
          <a:lstStyle/>
          <a:p>
            <a:r>
              <a:rPr lang="fr-FR" dirty="0"/>
              <a:t>Circuit de test</a:t>
            </a:r>
          </a:p>
        </p:txBody>
      </p:sp>
      <p:pic>
        <p:nvPicPr>
          <p:cNvPr id="7" name="Espace réservé du contenu 3"/>
          <p:cNvPicPr>
            <a:picLocks noGrp="1" noChangeAspect="1"/>
          </p:cNvPicPr>
          <p:nvPr>
            <p:ph idx="1"/>
          </p:nvPr>
        </p:nvPicPr>
        <p:blipFill rotWithShape="1">
          <a:blip r:embed="rId2"/>
          <a:srcRect l="6432" t="6267" r="12546" b="14213"/>
          <a:stretch/>
        </p:blipFill>
        <p:spPr>
          <a:xfrm>
            <a:off x="2796638" y="3646713"/>
            <a:ext cx="5520048" cy="2754086"/>
          </a:xfrm>
          <a:prstGeom prst="rect">
            <a:avLst/>
          </a:prstGeom>
        </p:spPr>
      </p:pic>
    </p:spTree>
    <p:extLst>
      <p:ext uri="{BB962C8B-B14F-4D97-AF65-F5344CB8AC3E}">
        <p14:creationId xmlns:p14="http://schemas.microsoft.com/office/powerpoint/2010/main" val="100060700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71152" y="937337"/>
            <a:ext cx="11649693"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Sur ce type de détecteurs, le test va consister à s'assurer que le conducteur constituant chaque boucle est continu et correctement isolé.</a:t>
            </a:r>
          </a:p>
          <a:p>
            <a:pPr marL="285750" indent="-285750" algn="just">
              <a:buFont typeface="Arial" panose="020B0604020202020204" pitchFamily="34" charset="0"/>
              <a:buChar char="•"/>
            </a:pPr>
            <a:r>
              <a:rPr lang="fr-FR" dirty="0" smtClean="0"/>
              <a:t>En cas de défaut, le courant d'alimentation du système s'établit entre la gaine et l'âme centrale et déclenche une alarme «DEFAUT» (l'autre boucle étant intègre, la logique ET n'est pas respectée).</a:t>
            </a:r>
          </a:p>
          <a:p>
            <a:pPr marL="285750" indent="-285750" algn="just">
              <a:buFont typeface="Arial" panose="020B0604020202020204" pitchFamily="34" charset="0"/>
              <a:buChar char="•"/>
            </a:pPr>
            <a:r>
              <a:rPr lang="fr-FR" dirty="0" smtClean="0"/>
              <a:t>La continuité de chaque boucle est vérifiée en mettant le conducteur central de celle-ci en contact avec une masse.</a:t>
            </a:r>
          </a:p>
          <a:p>
            <a:pPr marL="285750" indent="-285750" algn="just">
              <a:buFont typeface="Arial" panose="020B0604020202020204" pitchFamily="34" charset="0"/>
              <a:buChar char="•"/>
            </a:pPr>
            <a:r>
              <a:rPr lang="fr-FR" dirty="0" smtClean="0"/>
              <a:t>Si la boucle est connectée et non coupée, le courant s'établit dans le détecteur et l'alarme « DEFAUT » est activée.</a:t>
            </a:r>
          </a:p>
          <a:p>
            <a:pPr marL="285750" indent="-285750" algn="just">
              <a:buFont typeface="Arial" panose="020B0604020202020204" pitchFamily="34" charset="0"/>
              <a:buChar char="•"/>
            </a:pPr>
            <a:r>
              <a:rPr lang="fr-FR" dirty="0" smtClean="0"/>
              <a:t>A l'inverse, une absence d'alarme serait le signe d'une interruption de continuité dans la boucle testée.</a:t>
            </a:r>
            <a:endParaRPr lang="fr-FR" dirty="0"/>
          </a:p>
        </p:txBody>
      </p:sp>
      <p:sp>
        <p:nvSpPr>
          <p:cNvPr id="5" name="Rectangle 4"/>
          <p:cNvSpPr/>
          <p:nvPr/>
        </p:nvSpPr>
        <p:spPr>
          <a:xfrm>
            <a:off x="5081627"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4282490" y="564421"/>
            <a:ext cx="3742435" cy="646331"/>
          </a:xfrm>
          <a:prstGeom prst="rect">
            <a:avLst/>
          </a:prstGeom>
        </p:spPr>
        <p:txBody>
          <a:bodyPr wrap="none">
            <a:spAutoFit/>
          </a:bodyPr>
          <a:lstStyle/>
          <a:p>
            <a:r>
              <a:rPr lang="fr-FR" dirty="0"/>
              <a:t>Circuit de </a:t>
            </a:r>
            <a:r>
              <a:rPr lang="fr-FR" dirty="0" smtClean="0"/>
              <a:t>test: </a:t>
            </a:r>
            <a:r>
              <a:rPr lang="fr-FR" b="1" dirty="0"/>
              <a:t>Détecteurs électriques</a:t>
            </a:r>
          </a:p>
          <a:p>
            <a:endParaRPr lang="fr-FR" dirty="0"/>
          </a:p>
        </p:txBody>
      </p:sp>
      <p:pic>
        <p:nvPicPr>
          <p:cNvPr id="7" name="Espace réservé du contenu 3"/>
          <p:cNvPicPr>
            <a:picLocks noGrp="1" noChangeAspect="1"/>
          </p:cNvPicPr>
          <p:nvPr>
            <p:ph idx="1"/>
          </p:nvPr>
        </p:nvPicPr>
        <p:blipFill rotWithShape="1">
          <a:blip r:embed="rId2"/>
          <a:srcRect l="6432" t="6267" r="12546" b="14213"/>
          <a:stretch/>
        </p:blipFill>
        <p:spPr>
          <a:xfrm>
            <a:off x="271152" y="3864428"/>
            <a:ext cx="5520048" cy="2754086"/>
          </a:xfrm>
          <a:prstGeom prst="rect">
            <a:avLst/>
          </a:prstGeom>
        </p:spPr>
      </p:pic>
      <p:pic>
        <p:nvPicPr>
          <p:cNvPr id="8" name="Espace réservé du contenu 3"/>
          <p:cNvPicPr>
            <a:picLocks noChangeAspect="1"/>
          </p:cNvPicPr>
          <p:nvPr/>
        </p:nvPicPr>
        <p:blipFill rotWithShape="1">
          <a:blip r:embed="rId3"/>
          <a:srcRect l="8957" t="8226" r="11408" b="16172"/>
          <a:stretch/>
        </p:blipFill>
        <p:spPr>
          <a:xfrm>
            <a:off x="6215743" y="3864428"/>
            <a:ext cx="5705102" cy="2754086"/>
          </a:xfrm>
          <a:prstGeom prst="rect">
            <a:avLst/>
          </a:prstGeom>
        </p:spPr>
      </p:pic>
    </p:spTree>
    <p:extLst>
      <p:ext uri="{BB962C8B-B14F-4D97-AF65-F5344CB8AC3E}">
        <p14:creationId xmlns:p14="http://schemas.microsoft.com/office/powerpoint/2010/main" val="7689102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a:blip r:embed="rId2"/>
          <a:stretch>
            <a:fillRect/>
          </a:stretch>
        </p:blipFill>
        <p:spPr>
          <a:xfrm>
            <a:off x="6955971" y="968830"/>
            <a:ext cx="5081465" cy="2960914"/>
          </a:xfrm>
          <a:prstGeom prst="rect">
            <a:avLst/>
          </a:prstGeom>
        </p:spPr>
      </p:pic>
      <p:sp>
        <p:nvSpPr>
          <p:cNvPr id="4" name="Rectangle 3"/>
          <p:cNvSpPr/>
          <p:nvPr/>
        </p:nvSpPr>
        <p:spPr>
          <a:xfrm>
            <a:off x="304801" y="2448313"/>
            <a:ext cx="6096000" cy="2169825"/>
          </a:xfrm>
          <a:prstGeom prst="rect">
            <a:avLst/>
          </a:prstGeom>
        </p:spPr>
        <p:style>
          <a:lnRef idx="2">
            <a:schemeClr val="accent3"/>
          </a:lnRef>
          <a:fillRef idx="1">
            <a:schemeClr val="lt1"/>
          </a:fillRef>
          <a:effectRef idx="0">
            <a:schemeClr val="accent3"/>
          </a:effectRef>
          <a:fontRef idx="minor">
            <a:schemeClr val="dk1"/>
          </a:fontRef>
        </p:style>
        <p:txBody>
          <a:bodyPr>
            <a:spAutoFit/>
          </a:bodyPr>
          <a:lstStyle/>
          <a:p>
            <a:pPr marL="285750" indent="-285750" algn="just">
              <a:lnSpc>
                <a:spcPct val="150000"/>
              </a:lnSpc>
              <a:buFont typeface="Arial" panose="020B0604020202020204" pitchFamily="34" charset="0"/>
              <a:buChar char="•"/>
            </a:pPr>
            <a:r>
              <a:rPr lang="fr-FR" dirty="0" smtClean="0"/>
              <a:t>Après avoir testé chacune des deux boucles séparément, </a:t>
            </a:r>
          </a:p>
          <a:p>
            <a:pPr marL="285750" indent="-285750" algn="just">
              <a:lnSpc>
                <a:spcPct val="150000"/>
              </a:lnSpc>
              <a:buFont typeface="Arial" panose="020B0604020202020204" pitchFamily="34" charset="0"/>
              <a:buChar char="•"/>
            </a:pPr>
            <a:r>
              <a:rPr lang="fr-FR" dirty="0" smtClean="0"/>
              <a:t>Mettre simultanément en contact avec une masse:</a:t>
            </a:r>
          </a:p>
          <a:p>
            <a:pPr marL="742950" lvl="1" indent="-285750" algn="just">
              <a:lnSpc>
                <a:spcPct val="150000"/>
              </a:lnSpc>
              <a:buFont typeface="Courier New" panose="02070309020205020404" pitchFamily="49" charset="0"/>
              <a:buChar char="o"/>
            </a:pPr>
            <a:r>
              <a:rPr lang="fr-FR" dirty="0"/>
              <a:t>T</a:t>
            </a:r>
            <a:r>
              <a:rPr lang="fr-FR" dirty="0" smtClean="0"/>
              <a:t>ester l'aptitude du calculateur à interpréter cela comme une logique ET </a:t>
            </a:r>
          </a:p>
          <a:p>
            <a:pPr marL="742950" lvl="1" indent="-285750" algn="just">
              <a:lnSpc>
                <a:spcPct val="150000"/>
              </a:lnSpc>
              <a:buFont typeface="Courier New" panose="02070309020205020404" pitchFamily="49" charset="0"/>
              <a:buChar char="o"/>
            </a:pPr>
            <a:r>
              <a:rPr lang="fr-FR" dirty="0" smtClean="0"/>
              <a:t>Aptitude  à signaler un feu.</a:t>
            </a:r>
            <a:endParaRPr lang="fr-FR" dirty="0"/>
          </a:p>
        </p:txBody>
      </p:sp>
      <p:pic>
        <p:nvPicPr>
          <p:cNvPr id="6" name="Espace réservé du contenu 3"/>
          <p:cNvPicPr>
            <a:picLocks noChangeAspect="1"/>
          </p:cNvPicPr>
          <p:nvPr/>
        </p:nvPicPr>
        <p:blipFill rotWithShape="1">
          <a:blip r:embed="rId3"/>
          <a:srcRect l="8957" t="8226" r="11408" b="16172"/>
          <a:stretch/>
        </p:blipFill>
        <p:spPr>
          <a:xfrm>
            <a:off x="6996534" y="4017902"/>
            <a:ext cx="5000337" cy="2754086"/>
          </a:xfrm>
          <a:prstGeom prst="rect">
            <a:avLst/>
          </a:prstGeom>
        </p:spPr>
      </p:pic>
      <p:sp>
        <p:nvSpPr>
          <p:cNvPr id="7" name="Rectangle 6"/>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9" name="Rectangle 8"/>
          <p:cNvSpPr/>
          <p:nvPr/>
        </p:nvSpPr>
        <p:spPr>
          <a:xfrm>
            <a:off x="4282490" y="564421"/>
            <a:ext cx="3742435" cy="646331"/>
          </a:xfrm>
          <a:prstGeom prst="rect">
            <a:avLst/>
          </a:prstGeom>
        </p:spPr>
        <p:txBody>
          <a:bodyPr wrap="none">
            <a:spAutoFit/>
          </a:bodyPr>
          <a:lstStyle/>
          <a:p>
            <a:r>
              <a:rPr lang="fr-FR" dirty="0"/>
              <a:t>Circuit de </a:t>
            </a:r>
            <a:r>
              <a:rPr lang="fr-FR" dirty="0" smtClean="0"/>
              <a:t>test: </a:t>
            </a:r>
            <a:r>
              <a:rPr lang="fr-FR" b="1" dirty="0"/>
              <a:t>Détecteurs électriques</a:t>
            </a:r>
          </a:p>
          <a:p>
            <a:endParaRPr lang="fr-FR" dirty="0"/>
          </a:p>
        </p:txBody>
      </p:sp>
    </p:spTree>
    <p:extLst>
      <p:ext uri="{BB962C8B-B14F-4D97-AF65-F5344CB8AC3E}">
        <p14:creationId xmlns:p14="http://schemas.microsoft.com/office/powerpoint/2010/main" val="301511976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3184" y="880179"/>
            <a:ext cx="11868577"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Les avions de nouvelle technologie (par exemple, l'A320) sont dotés de calculateurs qui, en permanence :</a:t>
            </a:r>
          </a:p>
          <a:p>
            <a:pPr marL="742950" lvl="1" indent="-285750">
              <a:lnSpc>
                <a:spcPct val="150000"/>
              </a:lnSpc>
              <a:buFont typeface="Courier New" panose="02070309020205020404" pitchFamily="49" charset="0"/>
              <a:buChar char="o"/>
            </a:pPr>
            <a:r>
              <a:rPr lang="fr-FR" dirty="0" smtClean="0"/>
              <a:t>surveillent l'alimentation et la validité des boucles ;</a:t>
            </a:r>
          </a:p>
          <a:p>
            <a:pPr marL="742950" lvl="1" indent="-285750">
              <a:lnSpc>
                <a:spcPct val="150000"/>
              </a:lnSpc>
              <a:buFont typeface="Courier New" panose="02070309020205020404" pitchFamily="49" charset="0"/>
              <a:buChar char="o"/>
            </a:pPr>
            <a:r>
              <a:rPr lang="fr-FR" dirty="0" smtClean="0"/>
              <a:t>testent l'état du système ;</a:t>
            </a:r>
          </a:p>
          <a:p>
            <a:pPr marL="742950" lvl="1" indent="-285750">
              <a:lnSpc>
                <a:spcPct val="150000"/>
              </a:lnSpc>
              <a:buFont typeface="Courier New" panose="02070309020205020404" pitchFamily="49" charset="0"/>
              <a:buChar char="o"/>
            </a:pPr>
            <a:r>
              <a:rPr lang="fr-FR" dirty="0" smtClean="0"/>
              <a:t>mémorisent les pannes ;</a:t>
            </a:r>
          </a:p>
          <a:p>
            <a:pPr marL="742950" lvl="1" indent="-285750">
              <a:lnSpc>
                <a:spcPct val="150000"/>
              </a:lnSpc>
              <a:buFont typeface="Courier New" panose="02070309020205020404" pitchFamily="49" charset="0"/>
              <a:buChar char="o"/>
            </a:pPr>
            <a:r>
              <a:rPr lang="fr-FR" dirty="0" smtClean="0"/>
              <a:t>isolent la boucle éventuellement défaillante ; </a:t>
            </a:r>
          </a:p>
          <a:p>
            <a:pPr marL="742950" lvl="1" indent="-285750">
              <a:lnSpc>
                <a:spcPct val="150000"/>
              </a:lnSpc>
              <a:buFont typeface="Courier New" panose="02070309020205020404" pitchFamily="49" charset="0"/>
              <a:buChar char="o"/>
            </a:pPr>
            <a:r>
              <a:rPr lang="fr-FR" dirty="0" smtClean="0"/>
              <a:t>émettent les signaux d'alarme.</a:t>
            </a:r>
          </a:p>
          <a:p>
            <a:pPr marL="285750" indent="-285750">
              <a:lnSpc>
                <a:spcPct val="150000"/>
              </a:lnSpc>
              <a:buFont typeface="Arial" panose="020B0604020202020204" pitchFamily="34" charset="0"/>
              <a:buChar char="•"/>
            </a:pPr>
            <a:r>
              <a:rPr lang="fr-FR" dirty="0" smtClean="0"/>
              <a:t>Il est important de noter que, sur ce type de détecteurs, seules la continuité du système et son intégrité sont testées, mais pas </a:t>
            </a:r>
            <a:r>
              <a:rPr lang="fr-FR" b="1" dirty="0" smtClean="0"/>
              <a:t>les détecteurs</a:t>
            </a:r>
            <a:r>
              <a:rPr lang="fr-FR" dirty="0" smtClean="0"/>
              <a:t>, </a:t>
            </a:r>
          </a:p>
          <a:p>
            <a:pPr marL="285750" indent="-285750">
              <a:lnSpc>
                <a:spcPct val="150000"/>
              </a:lnSpc>
              <a:buFont typeface="Arial" panose="020B0604020202020204" pitchFamily="34" charset="0"/>
              <a:buChar char="•"/>
            </a:pPr>
            <a:r>
              <a:rPr lang="fr-FR" dirty="0" smtClean="0"/>
              <a:t>Le seul défaut possible est celui d'une fuite, signalée par une alarme spécifique « FAULT ».</a:t>
            </a:r>
          </a:p>
        </p:txBody>
      </p:sp>
      <p:sp>
        <p:nvSpPr>
          <p:cNvPr id="5" name="Rectangle 4"/>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4525632" y="510847"/>
            <a:ext cx="2705741" cy="369332"/>
          </a:xfrm>
          <a:prstGeom prst="rect">
            <a:avLst/>
          </a:prstGeom>
        </p:spPr>
        <p:txBody>
          <a:bodyPr wrap="none">
            <a:spAutoFit/>
          </a:bodyPr>
          <a:lstStyle/>
          <a:p>
            <a:r>
              <a:rPr lang="fr-FR" b="1" dirty="0"/>
              <a:t>Circuit de </a:t>
            </a:r>
            <a:r>
              <a:rPr lang="fr-FR" b="1" dirty="0" smtClean="0"/>
              <a:t>test: Tubes </a:t>
            </a:r>
            <a:r>
              <a:rPr lang="fr-FR" b="1" dirty="0"/>
              <a:t>à </a:t>
            </a:r>
            <a:r>
              <a:rPr lang="fr-FR" b="1" dirty="0" smtClean="0"/>
              <a:t>gaz</a:t>
            </a:r>
            <a:endParaRPr lang="fr-FR" b="1" dirty="0"/>
          </a:p>
        </p:txBody>
      </p:sp>
      <p:pic>
        <p:nvPicPr>
          <p:cNvPr id="7" name="Espace réservé du contenu 3"/>
          <p:cNvPicPr>
            <a:picLocks noGrp="1" noChangeAspect="1"/>
          </p:cNvPicPr>
          <p:nvPr>
            <p:ph idx="1"/>
          </p:nvPr>
        </p:nvPicPr>
        <p:blipFill rotWithShape="1">
          <a:blip r:embed="rId2"/>
          <a:srcRect l="4874" t="1458" r="9807" b="72113"/>
          <a:stretch/>
        </p:blipFill>
        <p:spPr>
          <a:xfrm>
            <a:off x="2858658" y="4841842"/>
            <a:ext cx="7027732" cy="2016157"/>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25292724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40378" y="996855"/>
            <a:ext cx="11549542"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b="1" dirty="0" smtClean="0"/>
              <a:t>Le comburant</a:t>
            </a:r>
            <a:r>
              <a:rPr lang="fr-FR" dirty="0" smtClean="0"/>
              <a:t> le plus répandu est l'oxygène, pur ou contenu dans l'air dans la proportion de 20 %.</a:t>
            </a:r>
          </a:p>
        </p:txBody>
      </p:sp>
      <p:pic>
        <p:nvPicPr>
          <p:cNvPr id="6" name="Espace réservé du contenu 3"/>
          <p:cNvPicPr>
            <a:picLocks noGrp="1" noChangeAspect="1"/>
          </p:cNvPicPr>
          <p:nvPr>
            <p:ph idx="1"/>
          </p:nvPr>
        </p:nvPicPr>
        <p:blipFill>
          <a:blip r:embed="rId2"/>
          <a:stretch>
            <a:fillRect/>
          </a:stretch>
        </p:blipFill>
        <p:spPr>
          <a:xfrm>
            <a:off x="3828803" y="1885611"/>
            <a:ext cx="4271948" cy="2584561"/>
          </a:xfrm>
          <a:prstGeom prst="rect">
            <a:avLst/>
          </a:prstGeom>
        </p:spPr>
      </p:pic>
      <p:sp>
        <p:nvSpPr>
          <p:cNvPr id="7" name="Rectangle 6"/>
          <p:cNvSpPr/>
          <p:nvPr/>
        </p:nvSpPr>
        <p:spPr>
          <a:xfrm>
            <a:off x="4005943" y="308206"/>
            <a:ext cx="4049486"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Systèmes de protection et de </a:t>
            </a:r>
            <a:r>
              <a:rPr lang="fr-FR" dirty="0" smtClean="0"/>
              <a:t>détection</a:t>
            </a:r>
            <a:endParaRPr lang="fr-FR" dirty="0"/>
          </a:p>
        </p:txBody>
      </p:sp>
      <p:sp>
        <p:nvSpPr>
          <p:cNvPr id="2" name="Rectangle 1"/>
          <p:cNvSpPr/>
          <p:nvPr/>
        </p:nvSpPr>
        <p:spPr>
          <a:xfrm>
            <a:off x="440378" y="4596511"/>
            <a:ext cx="11549542"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Quant aux sources potentielles de </a:t>
            </a:r>
            <a:r>
              <a:rPr lang="fr-FR" b="1" dirty="0"/>
              <a:t>chaleur</a:t>
            </a:r>
            <a:r>
              <a:rPr lang="fr-FR" dirty="0"/>
              <a:t>, ce sont :</a:t>
            </a:r>
          </a:p>
          <a:p>
            <a:pPr marL="742950" lvl="1" indent="-285750">
              <a:buFont typeface="Courier New" panose="02070309020205020404" pitchFamily="49" charset="0"/>
              <a:buChar char="o"/>
            </a:pPr>
            <a:r>
              <a:rPr lang="fr-FR" dirty="0"/>
              <a:t>la flamme de la chambre de combustion des réacteurs ;</a:t>
            </a:r>
          </a:p>
          <a:p>
            <a:pPr marL="742950" lvl="1" indent="-285750">
              <a:buFont typeface="Courier New" panose="02070309020205020404" pitchFamily="49" charset="0"/>
              <a:buChar char="o"/>
            </a:pPr>
            <a:r>
              <a:rPr lang="fr-FR" dirty="0"/>
              <a:t>les différents arcs provoqués par les servitudes électriques ;</a:t>
            </a:r>
          </a:p>
          <a:p>
            <a:pPr marL="742950" lvl="1" indent="-285750">
              <a:buFont typeface="Courier New" panose="02070309020205020404" pitchFamily="49" charset="0"/>
              <a:buChar char="o"/>
            </a:pPr>
            <a:r>
              <a:rPr lang="fr-FR" dirty="0"/>
              <a:t>l'élévation de température de certains éléments, tels que les ensembles de blocs freins.</a:t>
            </a:r>
          </a:p>
          <a:p>
            <a:pPr marL="285750" indent="-285750">
              <a:buFont typeface="Arial" panose="020B0604020202020204" pitchFamily="34" charset="0"/>
              <a:buChar char="•"/>
            </a:pPr>
            <a:r>
              <a:rPr lang="fr-FR" dirty="0"/>
              <a:t>Lorsqu'un incendie se déclare, éliminer l'un des trois composants (voire plus, si possible) suffira à stopper le processus de la combustion. </a:t>
            </a:r>
          </a:p>
        </p:txBody>
      </p:sp>
    </p:spTree>
    <p:extLst>
      <p:ext uri="{BB962C8B-B14F-4D97-AF65-F5344CB8AC3E}">
        <p14:creationId xmlns:p14="http://schemas.microsoft.com/office/powerpoint/2010/main" val="5480864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65069" y="1130572"/>
            <a:ext cx="11388435"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lnSpc>
                <a:spcPct val="150000"/>
              </a:lnSpc>
            </a:pPr>
            <a:r>
              <a:rPr lang="fr-FR" b="1" dirty="0" smtClean="0"/>
              <a:t>Défaut de détection</a:t>
            </a:r>
          </a:p>
          <a:p>
            <a:pPr marL="285750" indent="-285750">
              <a:lnSpc>
                <a:spcPct val="150000"/>
              </a:lnSpc>
              <a:buFont typeface="Arial" panose="020B0604020202020204" pitchFamily="34" charset="0"/>
              <a:buChar char="•"/>
            </a:pPr>
            <a:r>
              <a:rPr lang="fr-FR" dirty="0" smtClean="0"/>
              <a:t>Le calculateur déclenche un avertissement « FAULT » dans les cas suivants :</a:t>
            </a:r>
          </a:p>
          <a:p>
            <a:pPr marL="742950" lvl="1" indent="-285750">
              <a:lnSpc>
                <a:spcPct val="150000"/>
              </a:lnSpc>
              <a:buFont typeface="Courier New" panose="02070309020205020404" pitchFamily="49" charset="0"/>
              <a:buChar char="o"/>
            </a:pPr>
            <a:r>
              <a:rPr lang="fr-FR" dirty="0" smtClean="0"/>
              <a:t>panne du système de détection (perte d'alimentation électrique, défaillance du circuit...) ;</a:t>
            </a:r>
          </a:p>
          <a:p>
            <a:pPr marL="742950" lvl="1" indent="-285750">
              <a:lnSpc>
                <a:spcPct val="150000"/>
              </a:lnSpc>
              <a:buFont typeface="Courier New" panose="02070309020205020404" pitchFamily="49" charset="0"/>
              <a:buChar char="o"/>
            </a:pPr>
            <a:r>
              <a:rPr lang="fr-FR" dirty="0" smtClean="0"/>
              <a:t>les deux boucles sont inopérantes en plus de 5 secondes d'intervalle.</a:t>
            </a:r>
          </a:p>
          <a:p>
            <a:pPr marL="285750" indent="-285750">
              <a:lnSpc>
                <a:spcPct val="150000"/>
              </a:lnSpc>
              <a:buFont typeface="Arial" panose="020B0604020202020204" pitchFamily="34" charset="0"/>
              <a:buChar char="•"/>
            </a:pPr>
            <a:r>
              <a:rPr lang="fr-FR" dirty="0" smtClean="0"/>
              <a:t>Sur un avion de nouvelle technologie, la panne du système de détection du réacteur 1, par exemple, provoque :</a:t>
            </a:r>
          </a:p>
          <a:p>
            <a:pPr marL="742950" lvl="1" indent="-285750">
              <a:lnSpc>
                <a:spcPct val="150000"/>
              </a:lnSpc>
              <a:buFont typeface="Courier New" panose="02070309020205020404" pitchFamily="49" charset="0"/>
              <a:buChar char="o"/>
            </a:pPr>
            <a:r>
              <a:rPr lang="fr-FR" dirty="0" smtClean="0"/>
              <a:t>une alarme centralisée ;</a:t>
            </a:r>
          </a:p>
          <a:p>
            <a:pPr marL="742950" lvl="1" indent="-285750">
              <a:lnSpc>
                <a:spcPct val="150000"/>
              </a:lnSpc>
              <a:buFont typeface="Courier New" panose="02070309020205020404" pitchFamily="49" charset="0"/>
              <a:buChar char="o"/>
            </a:pPr>
            <a:r>
              <a:rPr lang="fr-FR" dirty="0" smtClean="0"/>
              <a:t>une alarme sonore spécifique ;</a:t>
            </a:r>
          </a:p>
          <a:p>
            <a:pPr marL="742950" lvl="1" indent="-285750">
              <a:lnSpc>
                <a:spcPct val="150000"/>
              </a:lnSpc>
              <a:buFont typeface="Courier New" panose="02070309020205020404" pitchFamily="49" charset="0"/>
              <a:buChar char="o"/>
            </a:pPr>
            <a:r>
              <a:rPr lang="fr-FR" dirty="0" smtClean="0"/>
              <a:t>sur le Warning Display, l'indication « ENG I FIRE DET FAULT ».</a:t>
            </a:r>
          </a:p>
          <a:p>
            <a:pPr marL="285750" indent="-285750">
              <a:lnSpc>
                <a:spcPct val="150000"/>
              </a:lnSpc>
              <a:buFont typeface="Arial" panose="020B0604020202020204" pitchFamily="34" charset="0"/>
              <a:buChar char="•"/>
            </a:pPr>
            <a:r>
              <a:rPr lang="fr-FR" dirty="0" smtClean="0"/>
              <a:t>Dans le cas d'une boucle en panne, la A par exemple : </a:t>
            </a:r>
          </a:p>
          <a:p>
            <a:pPr marL="742950" lvl="1" indent="-285750">
              <a:lnSpc>
                <a:spcPct val="150000"/>
              </a:lnSpc>
              <a:buFont typeface="Courier New" panose="02070309020205020404" pitchFamily="49" charset="0"/>
              <a:buChar char="o"/>
            </a:pPr>
            <a:r>
              <a:rPr lang="fr-FR" dirty="0" smtClean="0"/>
              <a:t>une alarme centralisée ;</a:t>
            </a:r>
          </a:p>
          <a:p>
            <a:pPr marL="742950" lvl="1" indent="-285750">
              <a:lnSpc>
                <a:spcPct val="150000"/>
              </a:lnSpc>
              <a:buFont typeface="Courier New" panose="02070309020205020404" pitchFamily="49" charset="0"/>
              <a:buChar char="o"/>
            </a:pPr>
            <a:r>
              <a:rPr lang="fr-FR" dirty="0" smtClean="0"/>
              <a:t>sur le Warning Display, l'indication « ENG I FIRE LOOP A FAULT ».</a:t>
            </a:r>
            <a:endParaRPr lang="fr-FR" dirty="0"/>
          </a:p>
        </p:txBody>
      </p:sp>
      <p:sp>
        <p:nvSpPr>
          <p:cNvPr id="5" name="Rectangle 4"/>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4525632" y="510847"/>
            <a:ext cx="2705741" cy="369332"/>
          </a:xfrm>
          <a:prstGeom prst="rect">
            <a:avLst/>
          </a:prstGeom>
        </p:spPr>
        <p:txBody>
          <a:bodyPr wrap="none">
            <a:spAutoFit/>
          </a:bodyPr>
          <a:lstStyle/>
          <a:p>
            <a:r>
              <a:rPr lang="fr-FR" b="1" dirty="0"/>
              <a:t>Circuit de </a:t>
            </a:r>
            <a:r>
              <a:rPr lang="fr-FR" b="1" dirty="0" smtClean="0"/>
              <a:t>test: Tubes </a:t>
            </a:r>
            <a:r>
              <a:rPr lang="fr-FR" b="1" dirty="0"/>
              <a:t>à </a:t>
            </a:r>
            <a:r>
              <a:rPr lang="fr-FR" b="1" dirty="0" smtClean="0"/>
              <a:t>gaz</a:t>
            </a:r>
            <a:endParaRPr lang="fr-FR" b="1" dirty="0"/>
          </a:p>
        </p:txBody>
      </p:sp>
    </p:spTree>
    <p:extLst>
      <p:ext uri="{BB962C8B-B14F-4D97-AF65-F5344CB8AC3E}">
        <p14:creationId xmlns:p14="http://schemas.microsoft.com/office/powerpoint/2010/main" val="150591521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37386" y="960999"/>
            <a:ext cx="6700739"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Les zones surveillées sont celles qui sont susceptibles de présenter un risque de surchauffe et d'incendie.</a:t>
            </a:r>
          </a:p>
        </p:txBody>
      </p:sp>
      <p:sp>
        <p:nvSpPr>
          <p:cNvPr id="5" name="Rectangle 4"/>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216238" y="567094"/>
            <a:ext cx="1288301" cy="369332"/>
          </a:xfrm>
          <a:prstGeom prst="rect">
            <a:avLst/>
          </a:prstGeom>
        </p:spPr>
        <p:txBody>
          <a:bodyPr wrap="none">
            <a:spAutoFit/>
          </a:bodyPr>
          <a:lstStyle/>
          <a:p>
            <a:r>
              <a:rPr lang="fr-FR" dirty="0" smtClean="0"/>
              <a:t>Localisation</a:t>
            </a:r>
            <a:endParaRPr lang="fr-FR" dirty="0"/>
          </a:p>
        </p:txBody>
      </p:sp>
      <p:pic>
        <p:nvPicPr>
          <p:cNvPr id="7" name="Espace réservé du contenu 3"/>
          <p:cNvPicPr>
            <a:picLocks noGrp="1" noChangeAspect="1"/>
          </p:cNvPicPr>
          <p:nvPr>
            <p:ph idx="1"/>
          </p:nvPr>
        </p:nvPicPr>
        <p:blipFill rotWithShape="1">
          <a:blip r:embed="rId2"/>
          <a:srcRect b="50166"/>
          <a:stretch/>
        </p:blipFill>
        <p:spPr>
          <a:xfrm>
            <a:off x="6908868" y="141515"/>
            <a:ext cx="5206932" cy="3553092"/>
          </a:xfrm>
          <a:prstGeom prst="rect">
            <a:avLst/>
          </a:prstGeom>
        </p:spPr>
      </p:pic>
      <p:pic>
        <p:nvPicPr>
          <p:cNvPr id="8" name="Espace réservé du contenu 3"/>
          <p:cNvPicPr>
            <a:picLocks noChangeAspect="1"/>
          </p:cNvPicPr>
          <p:nvPr/>
        </p:nvPicPr>
        <p:blipFill rotWithShape="1">
          <a:blip r:embed="rId2"/>
          <a:srcRect t="51085" r="3314"/>
          <a:stretch/>
        </p:blipFill>
        <p:spPr>
          <a:xfrm>
            <a:off x="6908868" y="3727265"/>
            <a:ext cx="5206932" cy="3015891"/>
          </a:xfrm>
          <a:prstGeom prst="rect">
            <a:avLst/>
          </a:prstGeom>
        </p:spPr>
      </p:pic>
      <p:sp>
        <p:nvSpPr>
          <p:cNvPr id="9" name="Rectangle 8"/>
          <p:cNvSpPr/>
          <p:nvPr/>
        </p:nvSpPr>
        <p:spPr>
          <a:xfrm>
            <a:off x="137386" y="2555488"/>
            <a:ext cx="6700739" cy="32778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a:t>a) Surchauffe</a:t>
            </a:r>
          </a:p>
          <a:p>
            <a:pPr marL="285750" indent="-285750">
              <a:lnSpc>
                <a:spcPct val="150000"/>
              </a:lnSpc>
              <a:buFont typeface="Arial" panose="020B0604020202020204" pitchFamily="34" charset="0"/>
              <a:buChar char="•"/>
            </a:pPr>
            <a:r>
              <a:rPr lang="fr-FR" dirty="0" smtClean="0"/>
              <a:t>Les </a:t>
            </a:r>
            <a:r>
              <a:rPr lang="fr-FR" dirty="0"/>
              <a:t>détecteurs ponctuels (bilames), on les trouve sur les carcasses de certains éléments, </a:t>
            </a:r>
            <a:r>
              <a:rPr lang="fr-FR" dirty="0" smtClean="0"/>
              <a:t>tels </a:t>
            </a:r>
            <a:r>
              <a:rPr lang="fr-FR" dirty="0"/>
              <a:t>que </a:t>
            </a:r>
            <a:endParaRPr lang="fr-FR" dirty="0" smtClean="0"/>
          </a:p>
          <a:p>
            <a:pPr marL="742950" lvl="1" indent="-285750">
              <a:lnSpc>
                <a:spcPct val="150000"/>
              </a:lnSpc>
              <a:buFont typeface="Courier New" panose="02070309020205020404" pitchFamily="49" charset="0"/>
              <a:buChar char="o"/>
            </a:pPr>
            <a:r>
              <a:rPr lang="fr-FR" dirty="0" smtClean="0"/>
              <a:t>des </a:t>
            </a:r>
            <a:r>
              <a:rPr lang="fr-FR" dirty="0"/>
              <a:t>moteurs électriques ou hydrauliques </a:t>
            </a:r>
            <a:endParaRPr lang="fr-FR" dirty="0" smtClean="0"/>
          </a:p>
          <a:p>
            <a:pPr marL="742950" lvl="1" indent="-285750">
              <a:lnSpc>
                <a:spcPct val="150000"/>
              </a:lnSpc>
              <a:buFont typeface="Courier New" panose="02070309020205020404" pitchFamily="49" charset="0"/>
              <a:buChar char="o"/>
            </a:pPr>
            <a:r>
              <a:rPr lang="fr-FR" dirty="0" smtClean="0"/>
              <a:t>et </a:t>
            </a:r>
            <a:r>
              <a:rPr lang="fr-FR" dirty="0"/>
              <a:t>sur certains carters moteurs, en particulier sur les moteurs à pistons et certains turbopropulseurs.</a:t>
            </a:r>
          </a:p>
          <a:p>
            <a:pPr marL="285750" indent="-285750">
              <a:lnSpc>
                <a:spcPct val="150000"/>
              </a:lnSpc>
              <a:buFont typeface="Arial" panose="020B0604020202020204" pitchFamily="34" charset="0"/>
              <a:buChar char="•"/>
            </a:pPr>
            <a:r>
              <a:rPr lang="fr-FR" dirty="0"/>
              <a:t>On trouve les détecteurs continus le long des tuyauteries véhiculant de l'air chaud.</a:t>
            </a:r>
          </a:p>
        </p:txBody>
      </p:sp>
    </p:spTree>
    <p:extLst>
      <p:ext uri="{BB962C8B-B14F-4D97-AF65-F5344CB8AC3E}">
        <p14:creationId xmlns:p14="http://schemas.microsoft.com/office/powerpoint/2010/main" val="258376942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74172" y="1241847"/>
            <a:ext cx="6564086" cy="41088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b) Incendie</a:t>
            </a:r>
          </a:p>
          <a:p>
            <a:pPr algn="just">
              <a:lnSpc>
                <a:spcPct val="150000"/>
              </a:lnSpc>
            </a:pPr>
            <a:r>
              <a:rPr lang="fr-FR" dirty="0" smtClean="0"/>
              <a:t>On utilise uniquement des détecteurs filaires (détecteurs continus), que ce soit des boucles de type électrique ou des tubes à gaz.</a:t>
            </a:r>
          </a:p>
          <a:p>
            <a:pPr algn="just">
              <a:lnSpc>
                <a:spcPct val="150000"/>
              </a:lnSpc>
            </a:pPr>
            <a:r>
              <a:rPr lang="fr-FR" dirty="0" smtClean="0"/>
              <a:t>On surveille les zones où l'on a à la fois présence de carburant et de chaleur, le comburant étant toujours présent (oxygène de l'air) :</a:t>
            </a:r>
          </a:p>
          <a:p>
            <a:pPr marL="285750" indent="-285750" algn="just">
              <a:lnSpc>
                <a:spcPct val="150000"/>
              </a:lnSpc>
              <a:buFont typeface="Courier New" panose="02070309020205020404" pitchFamily="49" charset="0"/>
              <a:buChar char="o"/>
            </a:pPr>
            <a:r>
              <a:rPr lang="fr-FR" dirty="0" smtClean="0"/>
              <a:t>compresseur haute pression et chambre de combustion des réacteurs et compartiment APU ;</a:t>
            </a:r>
          </a:p>
          <a:p>
            <a:pPr marL="285750" indent="-285750" algn="just">
              <a:lnSpc>
                <a:spcPct val="150000"/>
              </a:lnSpc>
              <a:buFont typeface="Courier New" panose="02070309020205020404" pitchFamily="49" charset="0"/>
              <a:buChar char="o"/>
            </a:pPr>
            <a:r>
              <a:rPr lang="fr-FR" dirty="0" smtClean="0"/>
              <a:t>relais d'accessoires (liquide hydraulique, carburant, huile) ;</a:t>
            </a:r>
          </a:p>
          <a:p>
            <a:pPr marL="285750" indent="-285750" algn="just">
              <a:lnSpc>
                <a:spcPct val="150000"/>
              </a:lnSpc>
              <a:buFont typeface="Courier New" panose="02070309020205020404" pitchFamily="49" charset="0"/>
              <a:buChar char="o"/>
            </a:pPr>
            <a:r>
              <a:rPr lang="fr-FR" dirty="0" smtClean="0"/>
              <a:t>sur certains avions, les logements de trains principaux (liquide hydraulique, pneumatiques).</a:t>
            </a:r>
            <a:endParaRPr lang="fr-FR" dirty="0"/>
          </a:p>
        </p:txBody>
      </p:sp>
      <p:sp>
        <p:nvSpPr>
          <p:cNvPr id="5" name="Rectangle 4"/>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5216238" y="567094"/>
            <a:ext cx="1288301" cy="369332"/>
          </a:xfrm>
          <a:prstGeom prst="rect">
            <a:avLst/>
          </a:prstGeom>
        </p:spPr>
        <p:txBody>
          <a:bodyPr wrap="none">
            <a:spAutoFit/>
          </a:bodyPr>
          <a:lstStyle/>
          <a:p>
            <a:r>
              <a:rPr lang="fr-FR" dirty="0" smtClean="0"/>
              <a:t>Localisation</a:t>
            </a:r>
            <a:endParaRPr lang="fr-FR" dirty="0"/>
          </a:p>
        </p:txBody>
      </p:sp>
      <p:pic>
        <p:nvPicPr>
          <p:cNvPr id="7" name="Espace réservé du contenu 3"/>
          <p:cNvPicPr>
            <a:picLocks noGrp="1" noChangeAspect="1"/>
          </p:cNvPicPr>
          <p:nvPr>
            <p:ph idx="1"/>
          </p:nvPr>
        </p:nvPicPr>
        <p:blipFill rotWithShape="1">
          <a:blip r:embed="rId2"/>
          <a:srcRect b="50166"/>
          <a:stretch/>
        </p:blipFill>
        <p:spPr>
          <a:xfrm>
            <a:off x="6908868" y="141515"/>
            <a:ext cx="5206932" cy="3553092"/>
          </a:xfrm>
          <a:prstGeom prst="rect">
            <a:avLst/>
          </a:prstGeom>
        </p:spPr>
      </p:pic>
      <p:pic>
        <p:nvPicPr>
          <p:cNvPr id="8" name="Espace réservé du contenu 3"/>
          <p:cNvPicPr>
            <a:picLocks noChangeAspect="1"/>
          </p:cNvPicPr>
          <p:nvPr/>
        </p:nvPicPr>
        <p:blipFill rotWithShape="1">
          <a:blip r:embed="rId2"/>
          <a:srcRect t="51085" r="3314"/>
          <a:stretch/>
        </p:blipFill>
        <p:spPr>
          <a:xfrm>
            <a:off x="6908868" y="3727265"/>
            <a:ext cx="5206932" cy="3015891"/>
          </a:xfrm>
          <a:prstGeom prst="rect">
            <a:avLst/>
          </a:prstGeom>
        </p:spPr>
      </p:pic>
    </p:spTree>
    <p:extLst>
      <p:ext uri="{BB962C8B-B14F-4D97-AF65-F5344CB8AC3E}">
        <p14:creationId xmlns:p14="http://schemas.microsoft.com/office/powerpoint/2010/main" val="355953953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r="5817" b="7926"/>
          <a:stretch/>
        </p:blipFill>
        <p:spPr>
          <a:xfrm>
            <a:off x="1001486" y="880179"/>
            <a:ext cx="10722427" cy="5884153"/>
          </a:xfrm>
          <a:prstGeom prst="rect">
            <a:avLst/>
          </a:prstGeom>
        </p:spPr>
      </p:pic>
      <p:sp>
        <p:nvSpPr>
          <p:cNvPr id="6" name="Rectangle 5"/>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7" name="Rectangle 6"/>
          <p:cNvSpPr/>
          <p:nvPr/>
        </p:nvSpPr>
        <p:spPr>
          <a:xfrm>
            <a:off x="4729834" y="510847"/>
            <a:ext cx="3034805" cy="369332"/>
          </a:xfrm>
          <a:prstGeom prst="rect">
            <a:avLst/>
          </a:prstGeom>
        </p:spPr>
        <p:txBody>
          <a:bodyPr wrap="none">
            <a:spAutoFit/>
          </a:bodyPr>
          <a:lstStyle/>
          <a:p>
            <a:r>
              <a:rPr lang="fr-FR" dirty="0"/>
              <a:t>Exemples de </a:t>
            </a:r>
            <a:r>
              <a:rPr lang="fr-FR" dirty="0" smtClean="0"/>
              <a:t>procédure: </a:t>
            </a:r>
            <a:r>
              <a:rPr lang="fr-FR" dirty="0"/>
              <a:t>A320</a:t>
            </a:r>
            <a:r>
              <a:rPr lang="fr-FR" dirty="0" smtClean="0"/>
              <a:t> </a:t>
            </a:r>
            <a:endParaRPr lang="fr-FR" dirty="0"/>
          </a:p>
        </p:txBody>
      </p:sp>
    </p:spTree>
    <p:extLst>
      <p:ext uri="{BB962C8B-B14F-4D97-AF65-F5344CB8AC3E}">
        <p14:creationId xmlns:p14="http://schemas.microsoft.com/office/powerpoint/2010/main" val="2679830374"/>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p:cNvPicPr>
            <a:picLocks noGrp="1" noChangeAspect="1"/>
          </p:cNvPicPr>
          <p:nvPr>
            <p:ph idx="1"/>
          </p:nvPr>
        </p:nvPicPr>
        <p:blipFill rotWithShape="1">
          <a:blip r:embed="rId2"/>
          <a:srcRect r="5817" b="7926"/>
          <a:stretch/>
        </p:blipFill>
        <p:spPr>
          <a:xfrm>
            <a:off x="7078031" y="1545241"/>
            <a:ext cx="4743856" cy="4006473"/>
          </a:xfrm>
          <a:prstGeom prst="rect">
            <a:avLst/>
          </a:prstGeom>
        </p:spPr>
      </p:pic>
      <p:sp>
        <p:nvSpPr>
          <p:cNvPr id="3" name="Rectangle 2"/>
          <p:cNvSpPr/>
          <p:nvPr/>
        </p:nvSpPr>
        <p:spPr>
          <a:xfrm>
            <a:off x="154036" y="1510238"/>
            <a:ext cx="6684089"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Une </a:t>
            </a:r>
            <a:r>
              <a:rPr lang="fr-FR" dirty="0"/>
              <a:t>détection incendie provoque :</a:t>
            </a:r>
          </a:p>
          <a:p>
            <a:pPr marL="285750" indent="-285750">
              <a:lnSpc>
                <a:spcPct val="150000"/>
              </a:lnSpc>
              <a:buFont typeface="Arial" panose="020B0604020202020204" pitchFamily="34" charset="0"/>
              <a:buChar char="•"/>
            </a:pPr>
            <a:r>
              <a:rPr lang="fr-FR" dirty="0" smtClean="0"/>
              <a:t>une </a:t>
            </a:r>
            <a:r>
              <a:rPr lang="fr-FR" dirty="0"/>
              <a:t>alarme générale sur l'auvent (« MASTER WARN ») </a:t>
            </a:r>
            <a:endParaRPr lang="fr-FR" dirty="0" smtClean="0"/>
          </a:p>
          <a:p>
            <a:pPr marL="285750" indent="-285750">
              <a:lnSpc>
                <a:spcPct val="150000"/>
              </a:lnSpc>
              <a:buFont typeface="Arial" panose="020B0604020202020204" pitchFamily="34" charset="0"/>
              <a:buChar char="•"/>
            </a:pPr>
            <a:r>
              <a:rPr lang="fr-FR" dirty="0" smtClean="0"/>
              <a:t>une </a:t>
            </a:r>
            <a:r>
              <a:rPr lang="fr-FR" dirty="0"/>
              <a:t>alarme sonore (ici un gong répétitif) ;</a:t>
            </a:r>
          </a:p>
          <a:p>
            <a:pPr marL="285750" indent="-285750">
              <a:lnSpc>
                <a:spcPct val="150000"/>
              </a:lnSpc>
              <a:buFont typeface="Arial" panose="020B0604020202020204" pitchFamily="34" charset="0"/>
              <a:buChar char="•"/>
            </a:pPr>
            <a:r>
              <a:rPr lang="fr-FR" dirty="0" smtClean="0"/>
              <a:t>une </a:t>
            </a:r>
            <a:r>
              <a:rPr lang="fr-FR" dirty="0"/>
              <a:t>indication sur l'écran E/WD (Engine Warning Display) désignant le moteur en cause et la nature du défaut (ici, « FIRE ») ;</a:t>
            </a:r>
          </a:p>
          <a:p>
            <a:pPr marL="285750" indent="-285750">
              <a:lnSpc>
                <a:spcPct val="150000"/>
              </a:lnSpc>
              <a:buFont typeface="Arial" panose="020B0604020202020204" pitchFamily="34" charset="0"/>
              <a:buChar char="•"/>
            </a:pPr>
            <a:r>
              <a:rPr lang="fr-FR" dirty="0"/>
              <a:t>l'allumage de la manette coupe-feu correspondante sur le panneau supérieur ; </a:t>
            </a:r>
            <a:endParaRPr lang="fr-FR" dirty="0" smtClean="0"/>
          </a:p>
          <a:p>
            <a:pPr marL="285750" indent="-285750">
              <a:lnSpc>
                <a:spcPct val="150000"/>
              </a:lnSpc>
              <a:buFont typeface="Arial" panose="020B0604020202020204" pitchFamily="34" charset="0"/>
              <a:buChar char="•"/>
            </a:pPr>
            <a:r>
              <a:rPr lang="fr-FR" dirty="0" smtClean="0"/>
              <a:t>l'allumage </a:t>
            </a:r>
            <a:r>
              <a:rPr lang="fr-FR" dirty="0"/>
              <a:t>du voyant « FIRE » à proximité de la </a:t>
            </a:r>
            <a:r>
              <a:rPr lang="fr-FR" dirty="0" smtClean="0"/>
              <a:t>manette HP du moteur </a:t>
            </a:r>
            <a:r>
              <a:rPr lang="fr-FR" dirty="0"/>
              <a:t>en cause.</a:t>
            </a:r>
          </a:p>
          <a:p>
            <a:pPr>
              <a:lnSpc>
                <a:spcPct val="150000"/>
              </a:lnSpc>
            </a:pPr>
            <a:r>
              <a:rPr lang="fr-FR" dirty="0" smtClean="0"/>
              <a:t>L'alarme </a:t>
            </a:r>
            <a:r>
              <a:rPr lang="fr-FR" dirty="0"/>
              <a:t>reste active tant que la détection persiste.</a:t>
            </a:r>
          </a:p>
        </p:txBody>
      </p:sp>
      <p:sp>
        <p:nvSpPr>
          <p:cNvPr id="6" name="Rectangle 5"/>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8" name="Rectangle 7"/>
          <p:cNvSpPr/>
          <p:nvPr/>
        </p:nvSpPr>
        <p:spPr>
          <a:xfrm>
            <a:off x="3609763" y="510847"/>
            <a:ext cx="4501252" cy="369332"/>
          </a:xfrm>
          <a:prstGeom prst="rect">
            <a:avLst/>
          </a:prstGeom>
        </p:spPr>
        <p:txBody>
          <a:bodyPr wrap="square">
            <a:spAutoFit/>
          </a:bodyPr>
          <a:lstStyle/>
          <a:p>
            <a:r>
              <a:rPr lang="fr-FR" dirty="0"/>
              <a:t>Exemples de </a:t>
            </a:r>
            <a:r>
              <a:rPr lang="fr-FR" dirty="0" smtClean="0"/>
              <a:t>procédure </a:t>
            </a:r>
            <a:r>
              <a:rPr lang="fr-FR" b="1" dirty="0"/>
              <a:t>Feu </a:t>
            </a:r>
            <a:r>
              <a:rPr lang="fr-FR" b="1" dirty="0" smtClean="0"/>
              <a:t>moteur </a:t>
            </a:r>
            <a:r>
              <a:rPr lang="fr-FR" dirty="0" smtClean="0"/>
              <a:t>: A320</a:t>
            </a:r>
            <a:endParaRPr lang="fr-FR" dirty="0"/>
          </a:p>
        </p:txBody>
      </p:sp>
    </p:spTree>
    <p:extLst>
      <p:ext uri="{BB962C8B-B14F-4D97-AF65-F5344CB8AC3E}">
        <p14:creationId xmlns:p14="http://schemas.microsoft.com/office/powerpoint/2010/main" val="332672735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503177" y="1439511"/>
            <a:ext cx="9481456" cy="4247317"/>
          </a:xfrm>
          <a:prstGeom prst="rect">
            <a:avLst/>
          </a:prstGeom>
        </p:spPr>
        <p:style>
          <a:lnRef idx="1">
            <a:schemeClr val="accent2"/>
          </a:lnRef>
          <a:fillRef idx="1002">
            <a:schemeClr val="lt2"/>
          </a:fillRef>
          <a:effectRef idx="1">
            <a:schemeClr val="accent2"/>
          </a:effectRef>
          <a:fontRef idx="minor">
            <a:schemeClr val="dk1"/>
          </a:fontRef>
        </p:style>
        <p:txBody>
          <a:bodyPr wrap="square">
            <a:spAutoFit/>
          </a:bodyPr>
          <a:lstStyle/>
          <a:p>
            <a:r>
              <a:rPr lang="fr-FR" dirty="0"/>
              <a:t>Procédure</a:t>
            </a:r>
          </a:p>
          <a:p>
            <a:pPr marL="285750" indent="-285750">
              <a:buFont typeface="Arial" panose="020B0604020202020204" pitchFamily="34" charset="0"/>
              <a:buChar char="•"/>
            </a:pPr>
            <a:r>
              <a:rPr lang="fr-FR" dirty="0" smtClean="0"/>
              <a:t>manette </a:t>
            </a:r>
            <a:r>
              <a:rPr lang="fr-FR" dirty="0"/>
              <a:t>de poussée moteur en </a:t>
            </a:r>
            <a:r>
              <a:rPr lang="fr-FR" dirty="0" smtClean="0"/>
              <a:t>cause				</a:t>
            </a:r>
            <a:r>
              <a:rPr lang="fr-FR" dirty="0"/>
              <a:t>	IDLE</a:t>
            </a:r>
          </a:p>
          <a:p>
            <a:pPr marL="285750" indent="-285750">
              <a:buFont typeface="Arial" panose="020B0604020202020204" pitchFamily="34" charset="0"/>
              <a:buChar char="•"/>
            </a:pPr>
            <a:r>
              <a:rPr lang="fr-FR" dirty="0" smtClean="0"/>
              <a:t>manette </a:t>
            </a:r>
            <a:r>
              <a:rPr lang="fr-FR" dirty="0"/>
              <a:t>carburant HP	</a:t>
            </a:r>
            <a:r>
              <a:rPr lang="fr-FR" dirty="0" smtClean="0"/>
              <a:t>						OFF</a:t>
            </a:r>
            <a:endParaRPr lang="fr-FR" dirty="0"/>
          </a:p>
          <a:p>
            <a:pPr marL="285750" indent="-285750">
              <a:buFont typeface="Arial" panose="020B0604020202020204" pitchFamily="34" charset="0"/>
              <a:buChar char="•"/>
            </a:pPr>
            <a:r>
              <a:rPr lang="fr-FR" dirty="0" smtClean="0"/>
              <a:t>manette </a:t>
            </a:r>
            <a:r>
              <a:rPr lang="fr-FR" dirty="0"/>
              <a:t>coupe-feu ENG FIRE </a:t>
            </a:r>
            <a:r>
              <a:rPr lang="fr-FR" dirty="0" smtClean="0"/>
              <a:t>concernée				</a:t>
            </a:r>
            <a:r>
              <a:rPr lang="fr-FR" dirty="0"/>
              <a:t>	PUSH</a:t>
            </a:r>
          </a:p>
          <a:p>
            <a:r>
              <a:rPr lang="fr-FR" dirty="0" smtClean="0"/>
              <a:t>Cette </a:t>
            </a:r>
            <a:r>
              <a:rPr lang="fr-FR" dirty="0"/>
              <a:t>action permet de : </a:t>
            </a:r>
            <a:endParaRPr lang="fr-FR" dirty="0" smtClean="0"/>
          </a:p>
          <a:p>
            <a:pPr marL="742950" lvl="1" indent="-285750">
              <a:buFont typeface="Courier New" panose="02070309020205020404" pitchFamily="49" charset="0"/>
              <a:buChar char="o"/>
            </a:pPr>
            <a:r>
              <a:rPr lang="fr-FR" dirty="0" smtClean="0"/>
              <a:t>arrêter </a:t>
            </a:r>
            <a:r>
              <a:rPr lang="fr-FR" dirty="0"/>
              <a:t>l'alarme sonore </a:t>
            </a:r>
            <a:endParaRPr lang="fr-FR" dirty="0" smtClean="0"/>
          </a:p>
          <a:p>
            <a:pPr marL="742950" lvl="1" indent="-285750">
              <a:buFont typeface="Courier New" panose="02070309020205020404" pitchFamily="49" charset="0"/>
              <a:buChar char="o"/>
            </a:pPr>
            <a:r>
              <a:rPr lang="fr-FR" dirty="0" smtClean="0"/>
              <a:t>fermer </a:t>
            </a:r>
            <a:r>
              <a:rPr lang="fr-FR" dirty="0"/>
              <a:t>les robinets BP carburant </a:t>
            </a:r>
            <a:endParaRPr lang="fr-FR" dirty="0" smtClean="0"/>
          </a:p>
          <a:p>
            <a:pPr marL="742950" lvl="1" indent="-285750">
              <a:buFont typeface="Courier New" panose="02070309020205020404" pitchFamily="49" charset="0"/>
              <a:buChar char="o"/>
            </a:pPr>
            <a:r>
              <a:rPr lang="fr-FR" dirty="0" smtClean="0"/>
              <a:t>fermer </a:t>
            </a:r>
            <a:r>
              <a:rPr lang="fr-FR" dirty="0"/>
              <a:t>les robinets coupe-feu hydrauliques </a:t>
            </a:r>
            <a:endParaRPr lang="fr-FR" dirty="0" smtClean="0"/>
          </a:p>
          <a:p>
            <a:pPr marL="742950" lvl="1" indent="-285750">
              <a:buFont typeface="Courier New" panose="02070309020205020404" pitchFamily="49" charset="0"/>
              <a:buChar char="o"/>
            </a:pPr>
            <a:r>
              <a:rPr lang="fr-FR" dirty="0" smtClean="0"/>
              <a:t>fermer </a:t>
            </a:r>
            <a:r>
              <a:rPr lang="fr-FR" dirty="0"/>
              <a:t>les vannes de prélèvement d'air </a:t>
            </a:r>
          </a:p>
          <a:p>
            <a:pPr marL="742950" lvl="1" indent="-285750">
              <a:buFont typeface="Courier New" panose="02070309020205020404" pitchFamily="49" charset="0"/>
              <a:buChar char="o"/>
            </a:pPr>
            <a:r>
              <a:rPr lang="fr-FR" dirty="0" smtClean="0"/>
              <a:t>fermer </a:t>
            </a:r>
            <a:r>
              <a:rPr lang="fr-FR" dirty="0"/>
              <a:t>les vannes de conditionnement d'air </a:t>
            </a:r>
            <a:endParaRPr lang="fr-FR" dirty="0" smtClean="0"/>
          </a:p>
          <a:p>
            <a:pPr marL="742950" lvl="1" indent="-285750">
              <a:buFont typeface="Courier New" panose="02070309020205020404" pitchFamily="49" charset="0"/>
              <a:buChar char="o"/>
            </a:pPr>
            <a:r>
              <a:rPr lang="fr-FR" dirty="0" smtClean="0"/>
              <a:t>désactiver </a:t>
            </a:r>
            <a:r>
              <a:rPr lang="fr-FR" dirty="0"/>
              <a:t>l'alternateur correspondant</a:t>
            </a:r>
          </a:p>
          <a:p>
            <a:pPr marL="285750" indent="-285750">
              <a:buFont typeface="Arial" panose="020B0604020202020204" pitchFamily="34" charset="0"/>
              <a:buChar char="•"/>
            </a:pPr>
            <a:r>
              <a:rPr lang="fr-FR" dirty="0" smtClean="0"/>
              <a:t>Après </a:t>
            </a:r>
            <a:r>
              <a:rPr lang="fr-FR" dirty="0"/>
              <a:t>10 s, extincteur 1	</a:t>
            </a:r>
            <a:r>
              <a:rPr lang="fr-FR" dirty="0" smtClean="0"/>
              <a:t>						Percuté</a:t>
            </a:r>
            <a:endParaRPr lang="fr-FR" dirty="0"/>
          </a:p>
          <a:p>
            <a:r>
              <a:rPr lang="fr-FR" dirty="0" smtClean="0"/>
              <a:t>Ce </a:t>
            </a:r>
            <a:r>
              <a:rPr lang="fr-FR" dirty="0"/>
              <a:t>délai permet au régime réacteur de décroître, réduisant la ventilation </a:t>
            </a:r>
            <a:endParaRPr lang="fr-FR" dirty="0" smtClean="0"/>
          </a:p>
          <a:p>
            <a:r>
              <a:rPr lang="fr-FR" dirty="0" smtClean="0"/>
              <a:t>de </a:t>
            </a:r>
            <a:r>
              <a:rPr lang="fr-FR" dirty="0"/>
              <a:t>la nacelle et augmentant ainsi l'efficacité de l'agent extincteur </a:t>
            </a:r>
            <a:endParaRPr lang="fr-FR" dirty="0" smtClean="0"/>
          </a:p>
          <a:p>
            <a:pPr marL="285750" indent="-285750">
              <a:buFont typeface="Arial" panose="020B0604020202020204" pitchFamily="34" charset="0"/>
              <a:buChar char="•"/>
            </a:pPr>
            <a:r>
              <a:rPr lang="fr-FR" dirty="0" smtClean="0"/>
              <a:t>Après </a:t>
            </a:r>
            <a:r>
              <a:rPr lang="fr-FR" dirty="0"/>
              <a:t>30 s, si alarme toujours active, extincteur </a:t>
            </a:r>
            <a:r>
              <a:rPr lang="fr-FR" dirty="0" smtClean="0"/>
              <a:t>2			</a:t>
            </a:r>
            <a:r>
              <a:rPr lang="fr-FR" dirty="0"/>
              <a:t>	Percuté</a:t>
            </a:r>
          </a:p>
        </p:txBody>
      </p:sp>
      <p:sp>
        <p:nvSpPr>
          <p:cNvPr id="6" name="Rectangle 5"/>
          <p:cNvSpPr/>
          <p:nvPr/>
        </p:nvSpPr>
        <p:spPr>
          <a:xfrm>
            <a:off x="655039" y="5844172"/>
            <a:ext cx="11177732"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Procéder aux manœuvres de confirmation de l'arrêt GTR et la désactivation des servitudes alimentées par celui-ci.</a:t>
            </a:r>
          </a:p>
        </p:txBody>
      </p:sp>
      <p:sp>
        <p:nvSpPr>
          <p:cNvPr id="7" name="Rectangle 6"/>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9" name="Rectangle 8"/>
          <p:cNvSpPr/>
          <p:nvPr/>
        </p:nvSpPr>
        <p:spPr>
          <a:xfrm>
            <a:off x="3609763" y="510847"/>
            <a:ext cx="4501252" cy="369332"/>
          </a:xfrm>
          <a:prstGeom prst="rect">
            <a:avLst/>
          </a:prstGeom>
        </p:spPr>
        <p:txBody>
          <a:bodyPr wrap="square">
            <a:spAutoFit/>
          </a:bodyPr>
          <a:lstStyle/>
          <a:p>
            <a:r>
              <a:rPr lang="fr-FR" dirty="0"/>
              <a:t>Exemples de </a:t>
            </a:r>
            <a:r>
              <a:rPr lang="fr-FR" dirty="0" smtClean="0"/>
              <a:t>procédure </a:t>
            </a:r>
            <a:r>
              <a:rPr lang="fr-FR" b="1" dirty="0"/>
              <a:t>Feu </a:t>
            </a:r>
            <a:r>
              <a:rPr lang="fr-FR" b="1" dirty="0" smtClean="0"/>
              <a:t>moteur </a:t>
            </a:r>
            <a:r>
              <a:rPr lang="fr-FR" dirty="0" smtClean="0"/>
              <a:t>: A320</a:t>
            </a:r>
            <a:endParaRPr lang="fr-FR" dirty="0"/>
          </a:p>
        </p:txBody>
      </p:sp>
    </p:spTree>
    <p:extLst>
      <p:ext uri="{BB962C8B-B14F-4D97-AF65-F5344CB8AC3E}">
        <p14:creationId xmlns:p14="http://schemas.microsoft.com/office/powerpoint/2010/main" val="210012257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5548" y="1375946"/>
            <a:ext cx="6425623"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L'APU </a:t>
            </a:r>
            <a:r>
              <a:rPr lang="fr-FR" dirty="0"/>
              <a:t>(</a:t>
            </a:r>
            <a:r>
              <a:rPr lang="fr-FR" dirty="0" err="1"/>
              <a:t>Auxiliary</a:t>
            </a:r>
            <a:r>
              <a:rPr lang="fr-FR" dirty="0"/>
              <a:t> Power Unit) est un organe qui permet une autonomie complète de l'aéronef. </a:t>
            </a:r>
            <a:endParaRPr lang="fr-FR" dirty="0" smtClean="0"/>
          </a:p>
          <a:p>
            <a:pPr marL="285750" indent="-285750" algn="just">
              <a:buFont typeface="Arial" panose="020B0604020202020204" pitchFamily="34" charset="0"/>
              <a:buChar char="•"/>
            </a:pPr>
            <a:r>
              <a:rPr lang="fr-FR" dirty="0" smtClean="0"/>
              <a:t>Il </a:t>
            </a:r>
            <a:r>
              <a:rPr lang="fr-FR" dirty="0"/>
              <a:t>assure l'alimentation autonome en énergies électrique et pneumatique et, de fait, il est mis en route dès l'arrivée de l'équipage technique à bord.</a:t>
            </a:r>
          </a:p>
          <a:p>
            <a:pPr marL="285750" indent="-285750" algn="just">
              <a:buFont typeface="Arial" panose="020B0604020202020204" pitchFamily="34" charset="0"/>
              <a:buChar char="•"/>
            </a:pPr>
            <a:r>
              <a:rPr lang="fr-FR" dirty="0" smtClean="0"/>
              <a:t>Etant </a:t>
            </a:r>
            <a:r>
              <a:rPr lang="fr-FR" dirty="0"/>
              <a:t>conçu comme un réacteur, il a les mêmes « chances » d'être le siège d'un feu et devra être protégé de la même façon.</a:t>
            </a:r>
          </a:p>
          <a:p>
            <a:pPr marL="285750" indent="-285750" algn="just">
              <a:buFont typeface="Arial" panose="020B0604020202020204" pitchFamily="34" charset="0"/>
              <a:buChar char="•"/>
            </a:pPr>
            <a:r>
              <a:rPr lang="fr-FR" dirty="0" smtClean="0"/>
              <a:t>On </a:t>
            </a:r>
            <a:r>
              <a:rPr lang="fr-FR" dirty="0"/>
              <a:t>trouvera donc :</a:t>
            </a:r>
          </a:p>
          <a:p>
            <a:pPr marL="742950" lvl="1" indent="-285750" algn="just">
              <a:buFont typeface="Courier New" panose="02070309020205020404" pitchFamily="49" charset="0"/>
              <a:buChar char="o"/>
            </a:pPr>
            <a:r>
              <a:rPr lang="fr-FR" dirty="0" smtClean="0"/>
              <a:t>des </a:t>
            </a:r>
            <a:r>
              <a:rPr lang="fr-FR" dirty="0"/>
              <a:t>détecteurs de température (électriques ou à gaz) ; </a:t>
            </a:r>
            <a:endParaRPr lang="fr-FR" dirty="0" smtClean="0"/>
          </a:p>
          <a:p>
            <a:pPr marL="742950" lvl="1" indent="-285750" algn="just">
              <a:buFont typeface="Courier New" panose="02070309020205020404" pitchFamily="49" charset="0"/>
              <a:buChar char="o"/>
            </a:pPr>
            <a:r>
              <a:rPr lang="fr-FR" dirty="0" smtClean="0"/>
              <a:t>un </a:t>
            </a:r>
            <a:r>
              <a:rPr lang="fr-FR" dirty="0"/>
              <a:t>système d'alarme ; </a:t>
            </a:r>
            <a:endParaRPr lang="fr-FR" dirty="0" smtClean="0"/>
          </a:p>
          <a:p>
            <a:pPr marL="742950" lvl="1" indent="-285750" algn="just">
              <a:buFont typeface="Courier New" panose="02070309020205020404" pitchFamily="49" charset="0"/>
              <a:buChar char="o"/>
            </a:pPr>
            <a:r>
              <a:rPr lang="fr-FR" dirty="0" smtClean="0"/>
              <a:t>une </a:t>
            </a:r>
            <a:r>
              <a:rPr lang="fr-FR" dirty="0"/>
              <a:t>bouteille d'extincteur.</a:t>
            </a:r>
          </a:p>
          <a:p>
            <a:pPr marL="285750" indent="-285750" algn="just">
              <a:buFont typeface="Arial" panose="020B0604020202020204" pitchFamily="34" charset="0"/>
              <a:buChar char="•"/>
            </a:pPr>
            <a:r>
              <a:rPr lang="fr-FR" dirty="0" smtClean="0"/>
              <a:t>Par </a:t>
            </a:r>
            <a:r>
              <a:rPr lang="fr-FR" dirty="0"/>
              <a:t>contre, la grande différence réside dans le fait que l'équipage technique peut très bien être absent du poste :</a:t>
            </a:r>
          </a:p>
          <a:p>
            <a:pPr marL="742950" lvl="1" indent="-285750" algn="just">
              <a:buFont typeface="Courier New" panose="02070309020205020404" pitchFamily="49" charset="0"/>
              <a:buChar char="o"/>
            </a:pPr>
            <a:r>
              <a:rPr lang="fr-FR" dirty="0" smtClean="0"/>
              <a:t>le </a:t>
            </a:r>
            <a:r>
              <a:rPr lang="fr-FR" dirty="0"/>
              <a:t>commandant de bord aux opérations ou en briefing commercial en cabine ; </a:t>
            </a:r>
            <a:endParaRPr lang="fr-FR" dirty="0" smtClean="0"/>
          </a:p>
          <a:p>
            <a:pPr marL="742950" lvl="1" indent="-285750" algn="just">
              <a:buFont typeface="Courier New" panose="02070309020205020404" pitchFamily="49" charset="0"/>
              <a:buChar char="o"/>
            </a:pPr>
            <a:r>
              <a:rPr lang="fr-FR" dirty="0" smtClean="0"/>
              <a:t>le </a:t>
            </a:r>
            <a:r>
              <a:rPr lang="fr-FR" dirty="0"/>
              <a:t>copilote à l'extérieur de l'avion pour des actions de </a:t>
            </a:r>
            <a:r>
              <a:rPr lang="fr-FR" dirty="0" err="1"/>
              <a:t>refueling</a:t>
            </a:r>
            <a:r>
              <a:rPr lang="fr-FR" dirty="0"/>
              <a:t> ou de </a:t>
            </a:r>
            <a:r>
              <a:rPr lang="fr-FR" dirty="0" err="1"/>
              <a:t>prévol</a:t>
            </a:r>
            <a:r>
              <a:rPr lang="fr-FR" dirty="0" smtClean="0"/>
              <a:t>.</a:t>
            </a:r>
            <a:endParaRPr lang="fr-FR" dirty="0"/>
          </a:p>
        </p:txBody>
      </p:sp>
      <p:sp>
        <p:nvSpPr>
          <p:cNvPr id="5" name="Rectangle 4"/>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3569740" y="544652"/>
            <a:ext cx="4741619" cy="369332"/>
          </a:xfrm>
          <a:prstGeom prst="rect">
            <a:avLst/>
          </a:prstGeom>
        </p:spPr>
        <p:txBody>
          <a:bodyPr wrap="none">
            <a:spAutoFit/>
          </a:bodyPr>
          <a:lstStyle/>
          <a:p>
            <a:r>
              <a:rPr lang="fr-FR" dirty="0"/>
              <a:t>Exemples de </a:t>
            </a:r>
            <a:r>
              <a:rPr lang="fr-FR" dirty="0" smtClean="0"/>
              <a:t>procédure: </a:t>
            </a:r>
            <a:r>
              <a:rPr lang="fr-FR" dirty="0"/>
              <a:t>Particularité du feu </a:t>
            </a:r>
            <a:r>
              <a:rPr lang="fr-FR" dirty="0" smtClean="0"/>
              <a:t>APU</a:t>
            </a:r>
            <a:endParaRPr lang="fr-FR" dirty="0"/>
          </a:p>
        </p:txBody>
      </p:sp>
      <p:pic>
        <p:nvPicPr>
          <p:cNvPr id="7" name="Espace réservé du contenu 3"/>
          <p:cNvPicPr>
            <a:picLocks noGrp="1" noChangeAspect="1"/>
          </p:cNvPicPr>
          <p:nvPr>
            <p:ph idx="1"/>
          </p:nvPr>
        </p:nvPicPr>
        <p:blipFill>
          <a:blip r:embed="rId2"/>
          <a:stretch>
            <a:fillRect/>
          </a:stretch>
        </p:blipFill>
        <p:spPr>
          <a:xfrm>
            <a:off x="6838125" y="1677523"/>
            <a:ext cx="5275052" cy="4198161"/>
          </a:xfrm>
          <a:prstGeom prst="rect">
            <a:avLst/>
          </a:prstGeom>
        </p:spPr>
      </p:pic>
    </p:spTree>
    <p:extLst>
      <p:ext uri="{BB962C8B-B14F-4D97-AF65-F5344CB8AC3E}">
        <p14:creationId xmlns:p14="http://schemas.microsoft.com/office/powerpoint/2010/main" val="346023911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477000" y="1836899"/>
            <a:ext cx="5538206" cy="4198161"/>
          </a:xfrm>
          <a:prstGeom prst="rect">
            <a:avLst/>
          </a:prstGeom>
        </p:spPr>
      </p:pic>
      <p:sp>
        <p:nvSpPr>
          <p:cNvPr id="3" name="Rectangle 2"/>
          <p:cNvSpPr/>
          <p:nvPr/>
        </p:nvSpPr>
        <p:spPr>
          <a:xfrm>
            <a:off x="174172" y="1320574"/>
            <a:ext cx="6096000" cy="2031325"/>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gn="just"/>
            <a:r>
              <a:rPr lang="fr-FR" dirty="0"/>
              <a:t>Le système tient compte de cette particularité et est donc conçu pour : </a:t>
            </a:r>
          </a:p>
          <a:p>
            <a:pPr marL="285750" indent="-285750" algn="just">
              <a:buFont typeface="Arial" panose="020B0604020202020204" pitchFamily="34" charset="0"/>
              <a:buChar char="•"/>
            </a:pPr>
            <a:r>
              <a:rPr lang="fr-FR" dirty="0"/>
              <a:t>alerter le PNT en poste ; </a:t>
            </a:r>
          </a:p>
          <a:p>
            <a:pPr marL="285750" indent="-285750" algn="just">
              <a:buFont typeface="Arial" panose="020B0604020202020204" pitchFamily="34" charset="0"/>
              <a:buChar char="•"/>
            </a:pPr>
            <a:r>
              <a:rPr lang="fr-FR" dirty="0"/>
              <a:t>répéter cette alarme à l'extérieur ;</a:t>
            </a:r>
          </a:p>
          <a:p>
            <a:pPr marL="285750" indent="-285750" algn="just">
              <a:buFont typeface="Arial" panose="020B0604020202020204" pitchFamily="34" charset="0"/>
              <a:buChar char="•"/>
            </a:pPr>
            <a:r>
              <a:rPr lang="fr-FR" dirty="0"/>
              <a:t>envisager le fait que cette alarme ne soit pas entendue, et donc effectuer automatiquement les procédures d'arrêt de l'APU et de percussion de l'extincteur</a:t>
            </a:r>
            <a:r>
              <a:rPr lang="fr-FR" dirty="0" smtClean="0"/>
              <a:t>.</a:t>
            </a:r>
            <a:endParaRPr lang="fr-FR" dirty="0"/>
          </a:p>
        </p:txBody>
      </p:sp>
      <p:sp>
        <p:nvSpPr>
          <p:cNvPr id="5" name="Rectangle 4"/>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6" name="Rectangle 5"/>
          <p:cNvSpPr/>
          <p:nvPr/>
        </p:nvSpPr>
        <p:spPr>
          <a:xfrm>
            <a:off x="3569740" y="544652"/>
            <a:ext cx="4741619" cy="369332"/>
          </a:xfrm>
          <a:prstGeom prst="rect">
            <a:avLst/>
          </a:prstGeom>
        </p:spPr>
        <p:txBody>
          <a:bodyPr wrap="none">
            <a:spAutoFit/>
          </a:bodyPr>
          <a:lstStyle/>
          <a:p>
            <a:r>
              <a:rPr lang="fr-FR" dirty="0"/>
              <a:t>Exemples de </a:t>
            </a:r>
            <a:r>
              <a:rPr lang="fr-FR" dirty="0" smtClean="0"/>
              <a:t>procédure: </a:t>
            </a:r>
            <a:r>
              <a:rPr lang="fr-FR" dirty="0"/>
              <a:t>Particularité du feu </a:t>
            </a:r>
            <a:r>
              <a:rPr lang="fr-FR" dirty="0" smtClean="0"/>
              <a:t>APU</a:t>
            </a:r>
            <a:endParaRPr lang="fr-FR" dirty="0"/>
          </a:p>
        </p:txBody>
      </p:sp>
      <p:sp>
        <p:nvSpPr>
          <p:cNvPr id="7" name="Rectangle 6"/>
          <p:cNvSpPr/>
          <p:nvPr/>
        </p:nvSpPr>
        <p:spPr>
          <a:xfrm>
            <a:off x="174172" y="3758489"/>
            <a:ext cx="6096000" cy="2585323"/>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gn="just"/>
            <a:r>
              <a:rPr lang="fr-FR" dirty="0"/>
              <a:t>Une alarme feu APU se traduit donc par : </a:t>
            </a:r>
          </a:p>
          <a:p>
            <a:pPr marL="285750" indent="-285750" algn="just">
              <a:buFont typeface="Arial" panose="020B0604020202020204" pitchFamily="34" charset="0"/>
              <a:buChar char="•"/>
            </a:pPr>
            <a:r>
              <a:rPr lang="fr-FR" dirty="0"/>
              <a:t>l'allumage d'un voyant d'alarme générale en poste ; </a:t>
            </a:r>
          </a:p>
          <a:p>
            <a:pPr marL="285750" indent="-285750" algn="just">
              <a:buFont typeface="Arial" panose="020B0604020202020204" pitchFamily="34" charset="0"/>
              <a:buChar char="•"/>
            </a:pPr>
            <a:r>
              <a:rPr lang="fr-FR" dirty="0"/>
              <a:t>l'alarme sonore dédiée au feu/fumée ;</a:t>
            </a:r>
          </a:p>
          <a:p>
            <a:pPr marL="285750" indent="-285750" algn="just">
              <a:buFont typeface="Arial" panose="020B0604020202020204" pitchFamily="34" charset="0"/>
              <a:buChar char="•"/>
            </a:pPr>
            <a:r>
              <a:rPr lang="fr-FR" dirty="0"/>
              <a:t>l'alarme spécifique « APU FIRE » sur le panneau d'alarmes ou l'E/WD ; </a:t>
            </a:r>
          </a:p>
          <a:p>
            <a:pPr marL="285750" indent="-285750" algn="just">
              <a:buFont typeface="Arial" panose="020B0604020202020204" pitchFamily="34" charset="0"/>
              <a:buChar char="•"/>
            </a:pPr>
            <a:r>
              <a:rPr lang="fr-FR" dirty="0"/>
              <a:t>l'allumage de la manette coupe-feu APU </a:t>
            </a:r>
            <a:r>
              <a:rPr lang="fr-FR" dirty="0" smtClean="0"/>
              <a:t>en </a:t>
            </a:r>
            <a:r>
              <a:rPr lang="fr-FR" dirty="0"/>
              <a:t>poste ;</a:t>
            </a:r>
          </a:p>
          <a:p>
            <a:pPr marL="285750" indent="-285750" algn="just">
              <a:buFont typeface="Arial" panose="020B0604020202020204" pitchFamily="34" charset="0"/>
              <a:buChar char="•"/>
            </a:pPr>
            <a:r>
              <a:rPr lang="fr-FR" dirty="0"/>
              <a:t>au sol, l'allumage du voyant « FIRE » </a:t>
            </a:r>
            <a:r>
              <a:rPr lang="fr-FR" dirty="0" smtClean="0"/>
              <a:t>sur </a:t>
            </a:r>
            <a:r>
              <a:rPr lang="fr-FR" dirty="0"/>
              <a:t>le panneau extérieur (situé, le plus souvent, au niveau d'un train, principal ou avant).</a:t>
            </a:r>
          </a:p>
        </p:txBody>
      </p:sp>
    </p:spTree>
    <p:extLst>
      <p:ext uri="{BB962C8B-B14F-4D97-AF65-F5344CB8AC3E}">
        <p14:creationId xmlns:p14="http://schemas.microsoft.com/office/powerpoint/2010/main" val="353988839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0606" y="1688202"/>
            <a:ext cx="6578023"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b="1" dirty="0"/>
              <a:t>Au sol ou en vol</a:t>
            </a:r>
            <a:r>
              <a:rPr lang="fr-FR" dirty="0"/>
              <a:t>, la percussion est commandée en actionnant dans l'ordre : </a:t>
            </a:r>
            <a:endParaRPr lang="fr-FR" dirty="0" smtClean="0"/>
          </a:p>
          <a:p>
            <a:pPr marL="742950" lvl="1" indent="-285750" algn="just">
              <a:buFont typeface="Courier New" panose="02070309020205020404" pitchFamily="49" charset="0"/>
              <a:buChar char="o"/>
            </a:pPr>
            <a:r>
              <a:rPr lang="fr-FR" dirty="0" smtClean="0"/>
              <a:t>la </a:t>
            </a:r>
            <a:r>
              <a:rPr lang="fr-FR" dirty="0"/>
              <a:t>manette coupe-feu APU FIRE </a:t>
            </a:r>
            <a:r>
              <a:rPr lang="fr-FR" dirty="0" smtClean="0"/>
              <a:t>(1) </a:t>
            </a:r>
            <a:r>
              <a:rPr lang="fr-FR" dirty="0"/>
              <a:t>; </a:t>
            </a:r>
            <a:endParaRPr lang="fr-FR" dirty="0" smtClean="0"/>
          </a:p>
          <a:p>
            <a:pPr marL="742950" lvl="1" indent="-285750" algn="just">
              <a:buFont typeface="Courier New" panose="02070309020205020404" pitchFamily="49" charset="0"/>
              <a:buChar char="o"/>
            </a:pPr>
            <a:r>
              <a:rPr lang="fr-FR" dirty="0" smtClean="0"/>
              <a:t>le </a:t>
            </a:r>
            <a:r>
              <a:rPr lang="fr-FR" dirty="0"/>
              <a:t>bouton de percussion extincteur </a:t>
            </a:r>
            <a:r>
              <a:rPr lang="fr-FR" dirty="0" smtClean="0"/>
              <a:t>(2).</a:t>
            </a:r>
            <a:endParaRPr lang="fr-FR" dirty="0"/>
          </a:p>
          <a:p>
            <a:pPr algn="just"/>
            <a:r>
              <a:rPr lang="fr-FR" dirty="0" smtClean="0"/>
              <a:t>Située </a:t>
            </a:r>
            <a:r>
              <a:rPr lang="fr-FR" dirty="0"/>
              <a:t>sous un cache, la manette coupe-feu APU FIRE, une fois actionnée, aura les mêmes conséquences que celles des réacteurs</a:t>
            </a:r>
            <a:r>
              <a:rPr lang="fr-FR" dirty="0" smtClean="0"/>
              <a:t>.</a:t>
            </a:r>
            <a:endParaRPr lang="fr-FR" dirty="0"/>
          </a:p>
        </p:txBody>
      </p:sp>
      <p:pic>
        <p:nvPicPr>
          <p:cNvPr id="6" name="Espace réservé du contenu 3"/>
          <p:cNvPicPr>
            <a:picLocks noGrp="1" noChangeAspect="1"/>
          </p:cNvPicPr>
          <p:nvPr>
            <p:ph idx="1"/>
          </p:nvPr>
        </p:nvPicPr>
        <p:blipFill>
          <a:blip r:embed="rId2"/>
          <a:stretch>
            <a:fillRect/>
          </a:stretch>
        </p:blipFill>
        <p:spPr>
          <a:xfrm>
            <a:off x="7151913" y="1688202"/>
            <a:ext cx="4615543" cy="3641839"/>
          </a:xfrm>
          <a:prstGeom prst="rect">
            <a:avLst/>
          </a:prstGeom>
        </p:spPr>
      </p:pic>
      <p:sp>
        <p:nvSpPr>
          <p:cNvPr id="7" name="Rectangle 6"/>
          <p:cNvSpPr/>
          <p:nvPr/>
        </p:nvSpPr>
        <p:spPr>
          <a:xfrm>
            <a:off x="4882653" y="141515"/>
            <a:ext cx="195547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Détection </a:t>
            </a:r>
            <a:r>
              <a:rPr lang="fr-FR" dirty="0"/>
              <a:t>incendie</a:t>
            </a:r>
          </a:p>
        </p:txBody>
      </p:sp>
      <p:sp>
        <p:nvSpPr>
          <p:cNvPr id="8" name="Rectangle 7"/>
          <p:cNvSpPr/>
          <p:nvPr/>
        </p:nvSpPr>
        <p:spPr>
          <a:xfrm>
            <a:off x="3569740" y="544652"/>
            <a:ext cx="4741619" cy="369332"/>
          </a:xfrm>
          <a:prstGeom prst="rect">
            <a:avLst/>
          </a:prstGeom>
        </p:spPr>
        <p:txBody>
          <a:bodyPr wrap="none">
            <a:spAutoFit/>
          </a:bodyPr>
          <a:lstStyle/>
          <a:p>
            <a:r>
              <a:rPr lang="fr-FR" dirty="0"/>
              <a:t>Exemples de </a:t>
            </a:r>
            <a:r>
              <a:rPr lang="fr-FR" dirty="0" smtClean="0"/>
              <a:t>procédure: </a:t>
            </a:r>
            <a:r>
              <a:rPr lang="fr-FR" dirty="0"/>
              <a:t>Particularité du feu </a:t>
            </a:r>
            <a:r>
              <a:rPr lang="fr-FR" dirty="0" smtClean="0"/>
              <a:t>APU</a:t>
            </a:r>
            <a:endParaRPr lang="fr-FR" dirty="0"/>
          </a:p>
        </p:txBody>
      </p:sp>
      <p:sp>
        <p:nvSpPr>
          <p:cNvPr id="9" name="Rectangle 8"/>
          <p:cNvSpPr/>
          <p:nvPr/>
        </p:nvSpPr>
        <p:spPr>
          <a:xfrm>
            <a:off x="521739" y="4133281"/>
            <a:ext cx="6466889"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a:t>Au sol, la percussion est automatique ; </a:t>
            </a:r>
          </a:p>
          <a:p>
            <a:pPr marL="742950" lvl="1" indent="-285750" algn="just">
              <a:buFont typeface="Courier New" panose="02070309020205020404" pitchFamily="49" charset="0"/>
              <a:buChar char="o"/>
            </a:pPr>
            <a:r>
              <a:rPr lang="fr-FR" dirty="0"/>
              <a:t>dès que la détection a lieu, il y a arrêt automatique de l'APU. </a:t>
            </a:r>
          </a:p>
          <a:p>
            <a:pPr marL="742950" lvl="1" indent="-285750" algn="just">
              <a:buFont typeface="Courier New" panose="02070309020205020404" pitchFamily="49" charset="0"/>
              <a:buChar char="o"/>
            </a:pPr>
            <a:r>
              <a:rPr lang="fr-FR" dirty="0"/>
              <a:t>Dix secondes après la détection, il y a percussion automatique de la bouteille.</a:t>
            </a:r>
          </a:p>
          <a:p>
            <a:pPr marL="285750" indent="-285750" algn="just">
              <a:buFont typeface="Arial" panose="020B0604020202020204" pitchFamily="34" charset="0"/>
              <a:buChar char="•"/>
            </a:pPr>
            <a:r>
              <a:rPr lang="fr-FR" dirty="0"/>
              <a:t>L'actionnement du bouton « APU </a:t>
            </a:r>
            <a:r>
              <a:rPr lang="fr-FR" dirty="0" smtClean="0"/>
              <a:t>SHUT </a:t>
            </a:r>
            <a:r>
              <a:rPr lang="fr-FR" dirty="0"/>
              <a:t>OFF » </a:t>
            </a:r>
            <a:r>
              <a:rPr lang="fr-FR" dirty="0" smtClean="0"/>
              <a:t>(5) </a:t>
            </a:r>
            <a:r>
              <a:rPr lang="fr-FR" dirty="0"/>
              <a:t>va avoir les mêmes effets que la manette coupe-feu en poste.</a:t>
            </a:r>
          </a:p>
        </p:txBody>
      </p:sp>
    </p:spTree>
    <p:extLst>
      <p:ext uri="{BB962C8B-B14F-4D97-AF65-F5344CB8AC3E}">
        <p14:creationId xmlns:p14="http://schemas.microsoft.com/office/powerpoint/2010/main" val="391402041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64671" y="1265321"/>
            <a:ext cx="11462657" cy="2169825"/>
          </a:xfrm>
          <a:prstGeom prst="rect">
            <a:avLst/>
          </a:prstGeom>
        </p:spPr>
        <p:style>
          <a:lnRef idx="1">
            <a:schemeClr val="accent3"/>
          </a:lnRef>
          <a:fillRef idx="2">
            <a:schemeClr val="accent3"/>
          </a:fillRef>
          <a:effectRef idx="1">
            <a:schemeClr val="accent3"/>
          </a:effectRef>
          <a:fontRef idx="minor">
            <a:schemeClr val="dk1"/>
          </a:fontRef>
        </p:style>
        <p:txBody>
          <a:bodyPr wrap="square">
            <a:spAutoFit/>
          </a:bodyPr>
          <a:lstStyle/>
          <a:p>
            <a:pPr algn="ctr">
              <a:lnSpc>
                <a:spcPct val="150000"/>
              </a:lnSpc>
            </a:pPr>
            <a:r>
              <a:rPr lang="fr-FR" dirty="0" smtClean="0"/>
              <a:t>Selon le JAR OPS : (</a:t>
            </a:r>
            <a:r>
              <a:rPr lang="en-US" dirty="0" smtClean="0"/>
              <a:t>Joint </a:t>
            </a:r>
            <a:r>
              <a:rPr lang="en-US" dirty="0"/>
              <a:t>Aviation </a:t>
            </a:r>
            <a:r>
              <a:rPr lang="en-US" dirty="0" smtClean="0"/>
              <a:t>Requirements)</a:t>
            </a:r>
          </a:p>
          <a:p>
            <a:pPr>
              <a:lnSpc>
                <a:spcPct val="150000"/>
              </a:lnSpc>
            </a:pPr>
            <a:endParaRPr lang="fr-FR" dirty="0" smtClean="0"/>
          </a:p>
          <a:p>
            <a:pPr algn="just">
              <a:lnSpc>
                <a:spcPct val="150000"/>
              </a:lnSpc>
            </a:pPr>
            <a:r>
              <a:rPr lang="fr-FR" b="1" dirty="0" smtClean="0"/>
              <a:t>« Un </a:t>
            </a:r>
            <a:r>
              <a:rPr lang="fr-FR" b="1" dirty="0"/>
              <a:t>exploitant ne peut exploiter un avion ayant une masse maximale homologuée au décollage de plus de 5 700 kg à moins qu'il ne soit équipé, pour chaque poste de l'équipage de conduite, d'un essuie-glace ou moyen équivalent pour maintenir une partie dégagée de la glace lors d'une précipitation. </a:t>
            </a:r>
            <a:r>
              <a:rPr lang="fr-FR" b="1" dirty="0" smtClean="0"/>
              <a:t>»</a:t>
            </a:r>
            <a:endParaRPr lang="fr-FR" b="1" dirty="0"/>
          </a:p>
        </p:txBody>
      </p:sp>
      <p:sp>
        <p:nvSpPr>
          <p:cNvPr id="5" name="Rectangle 4"/>
          <p:cNvSpPr/>
          <p:nvPr/>
        </p:nvSpPr>
        <p:spPr>
          <a:xfrm>
            <a:off x="4078091" y="174563"/>
            <a:ext cx="377455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Systèmes de protection contre la pluie</a:t>
            </a:r>
          </a:p>
        </p:txBody>
      </p:sp>
      <p:pic>
        <p:nvPicPr>
          <p:cNvPr id="7" name="Image 6"/>
          <p:cNvPicPr>
            <a:picLocks noChangeAspect="1"/>
          </p:cNvPicPr>
          <p:nvPr/>
        </p:nvPicPr>
        <p:blipFill>
          <a:blip r:embed="rId2"/>
          <a:stretch>
            <a:fillRect/>
          </a:stretch>
        </p:blipFill>
        <p:spPr>
          <a:xfrm>
            <a:off x="7742464" y="4418918"/>
            <a:ext cx="2628900" cy="1743075"/>
          </a:xfrm>
          <a:prstGeom prst="rect">
            <a:avLst/>
          </a:prstGeom>
        </p:spPr>
      </p:pic>
      <p:pic>
        <p:nvPicPr>
          <p:cNvPr id="8" name="Image 7"/>
          <p:cNvPicPr>
            <a:picLocks noChangeAspect="1"/>
          </p:cNvPicPr>
          <p:nvPr/>
        </p:nvPicPr>
        <p:blipFill>
          <a:blip r:embed="rId3"/>
          <a:stretch>
            <a:fillRect/>
          </a:stretch>
        </p:blipFill>
        <p:spPr>
          <a:xfrm>
            <a:off x="1178379" y="4366531"/>
            <a:ext cx="2466975" cy="1847850"/>
          </a:xfrm>
          <a:prstGeom prst="rect">
            <a:avLst/>
          </a:prstGeom>
        </p:spPr>
      </p:pic>
    </p:spTree>
    <p:extLst>
      <p:ext uri="{BB962C8B-B14F-4D97-AF65-F5344CB8AC3E}">
        <p14:creationId xmlns:p14="http://schemas.microsoft.com/office/powerpoint/2010/main" val="1529752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0897" y="1136763"/>
            <a:ext cx="11625943"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smtClean="0"/>
              <a:t>Etant donné le caractère éminemment dangereux du feu à bord d'un aéronef, les moyens pour </a:t>
            </a:r>
            <a:r>
              <a:rPr lang="fr-FR" b="1" dirty="0" smtClean="0"/>
              <a:t>le prévenir, le détecter et le traiter,</a:t>
            </a:r>
            <a:r>
              <a:rPr lang="fr-FR" dirty="0" smtClean="0"/>
              <a:t> devront être très performants.</a:t>
            </a:r>
          </a:p>
        </p:txBody>
      </p:sp>
      <p:sp>
        <p:nvSpPr>
          <p:cNvPr id="4" name="Rectangle 3"/>
          <p:cNvSpPr/>
          <p:nvPr/>
        </p:nvSpPr>
        <p:spPr>
          <a:xfrm>
            <a:off x="4005943" y="308206"/>
            <a:ext cx="4049486"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Systèmes de protection et de </a:t>
            </a:r>
            <a:r>
              <a:rPr lang="fr-FR" dirty="0" smtClean="0"/>
              <a:t>détection</a:t>
            </a:r>
            <a:endParaRPr lang="fr-FR" dirty="0"/>
          </a:p>
        </p:txBody>
      </p:sp>
      <p:sp>
        <p:nvSpPr>
          <p:cNvPr id="3" name="Rectangle 2"/>
          <p:cNvSpPr/>
          <p:nvPr/>
        </p:nvSpPr>
        <p:spPr>
          <a:xfrm>
            <a:off x="390897" y="2318887"/>
            <a:ext cx="7664532"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il convient de signaler que la première chose à faire est, autant que possible, d'éviter d'utiliser des matériaux hautement inflammables à bord des avions.</a:t>
            </a:r>
          </a:p>
          <a:p>
            <a:pPr marL="285750" indent="-285750">
              <a:lnSpc>
                <a:spcPct val="150000"/>
              </a:lnSpc>
              <a:buFont typeface="Arial" panose="020B0604020202020204" pitchFamily="34" charset="0"/>
              <a:buChar char="•"/>
            </a:pPr>
            <a:r>
              <a:rPr lang="fr-FR" dirty="0" smtClean="0"/>
              <a:t>de </a:t>
            </a:r>
            <a:r>
              <a:rPr lang="fr-FR" dirty="0"/>
              <a:t>nombreux drames ont eu lieu, provoqués par la combustion, en particulier des revêtements, essentiellement synthétiques, utilisés dans la décoration intérieure des aéronefs. </a:t>
            </a:r>
          </a:p>
          <a:p>
            <a:pPr marL="285750" indent="-285750">
              <a:lnSpc>
                <a:spcPct val="150000"/>
              </a:lnSpc>
              <a:buFont typeface="Arial" panose="020B0604020202020204" pitchFamily="34" charset="0"/>
              <a:buChar char="•"/>
            </a:pPr>
            <a:r>
              <a:rPr lang="fr-FR" dirty="0" smtClean="0"/>
              <a:t>Un effort </a:t>
            </a:r>
            <a:r>
              <a:rPr lang="fr-FR" dirty="0"/>
              <a:t>considérable a été consenti, dans ce domaine, de la part des différents constructeurs.</a:t>
            </a:r>
          </a:p>
          <a:p>
            <a:pPr marL="285750" indent="-285750">
              <a:lnSpc>
                <a:spcPct val="150000"/>
              </a:lnSpc>
              <a:buFont typeface="Arial" panose="020B0604020202020204" pitchFamily="34" charset="0"/>
              <a:buChar char="•"/>
            </a:pPr>
            <a:r>
              <a:rPr lang="fr-FR" dirty="0" smtClean="0"/>
              <a:t>réglementation impose:  revêtements </a:t>
            </a:r>
            <a:r>
              <a:rPr lang="fr-FR" dirty="0"/>
              <a:t>intérieurs séparant </a:t>
            </a:r>
            <a:r>
              <a:rPr lang="fr-FR" dirty="0" smtClean="0"/>
              <a:t>soutes </a:t>
            </a:r>
            <a:r>
              <a:rPr lang="fr-FR" dirty="0"/>
              <a:t>à </a:t>
            </a:r>
            <a:r>
              <a:rPr lang="fr-FR" dirty="0" smtClean="0"/>
              <a:t>fret/ bagages </a:t>
            </a:r>
            <a:r>
              <a:rPr lang="fr-FR" dirty="0"/>
              <a:t>de la cabine </a:t>
            </a:r>
            <a:r>
              <a:rPr lang="fr-FR" dirty="0" smtClean="0"/>
              <a:t>: conçus </a:t>
            </a:r>
            <a:r>
              <a:rPr lang="fr-FR" dirty="0"/>
              <a:t>de telle sorte qu'ils empêchent la propagation, à la cabine, d'un feu ou même de fumée</a:t>
            </a:r>
            <a:r>
              <a:rPr lang="fr-FR" dirty="0" smtClean="0"/>
              <a:t>.</a:t>
            </a:r>
            <a:endParaRPr lang="fr-FR" dirty="0"/>
          </a:p>
        </p:txBody>
      </p:sp>
      <p:pic>
        <p:nvPicPr>
          <p:cNvPr id="6" name="Image 5"/>
          <p:cNvPicPr>
            <a:picLocks noChangeAspect="1"/>
          </p:cNvPicPr>
          <p:nvPr/>
        </p:nvPicPr>
        <p:blipFill>
          <a:blip r:embed="rId2"/>
          <a:stretch>
            <a:fillRect/>
          </a:stretch>
        </p:blipFill>
        <p:spPr>
          <a:xfrm>
            <a:off x="8472179" y="3069771"/>
            <a:ext cx="3340320" cy="2222831"/>
          </a:xfrm>
          <a:prstGeom prst="rect">
            <a:avLst/>
          </a:prstGeom>
        </p:spPr>
      </p:pic>
    </p:spTree>
    <p:extLst>
      <p:ext uri="{BB962C8B-B14F-4D97-AF65-F5344CB8AC3E}">
        <p14:creationId xmlns:p14="http://schemas.microsoft.com/office/powerpoint/2010/main" val="364477490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32013" y="1371830"/>
            <a:ext cx="8180615"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Le </a:t>
            </a:r>
            <a:r>
              <a:rPr lang="fr-FR" dirty="0"/>
              <a:t>système normal de protection contre la pluie est l'utilisation d'essuie-glaces. </a:t>
            </a:r>
            <a:endParaRPr lang="fr-FR" dirty="0" smtClean="0"/>
          </a:p>
          <a:p>
            <a:pPr marL="285750" indent="-285750">
              <a:buFont typeface="Arial" panose="020B0604020202020204" pitchFamily="34" charset="0"/>
              <a:buChar char="•"/>
            </a:pPr>
            <a:r>
              <a:rPr lang="fr-FR" dirty="0" smtClean="0"/>
              <a:t>Les </a:t>
            </a:r>
            <a:r>
              <a:rPr lang="fr-FR" dirty="0"/>
              <a:t>essuie-glaces d'avion sont semblables d'aspect aux essuie-glaces d'automobile. </a:t>
            </a:r>
            <a:endParaRPr lang="fr-FR" dirty="0" smtClean="0"/>
          </a:p>
          <a:p>
            <a:pPr marL="285750" indent="-285750">
              <a:buFont typeface="Arial" panose="020B0604020202020204" pitchFamily="34" charset="0"/>
              <a:buChar char="•"/>
            </a:pPr>
            <a:r>
              <a:rPr lang="fr-FR" dirty="0" smtClean="0"/>
              <a:t>A </a:t>
            </a:r>
            <a:r>
              <a:rPr lang="fr-FR" dirty="0"/>
              <a:t>l'instar de ceux-ci, ils sont animés d'un mouvement alterné d'un montant à l'autre de la glace frontale.</a:t>
            </a:r>
          </a:p>
          <a:p>
            <a:pPr marL="285750" indent="-285750">
              <a:buFont typeface="Arial" panose="020B0604020202020204" pitchFamily="34" charset="0"/>
              <a:buChar char="•"/>
            </a:pPr>
            <a:r>
              <a:rPr lang="fr-FR" dirty="0"/>
              <a:t>L'énergie utilisée pour leur fonctionnement peut être électrique ou hydraulique. </a:t>
            </a:r>
            <a:endParaRPr lang="fr-FR" dirty="0" smtClean="0"/>
          </a:p>
          <a:p>
            <a:pPr marL="285750" indent="-285750">
              <a:buFont typeface="Arial" panose="020B0604020202020204" pitchFamily="34" charset="0"/>
              <a:buChar char="•"/>
            </a:pPr>
            <a:r>
              <a:rPr lang="fr-FR" dirty="0" smtClean="0"/>
              <a:t>Ils </a:t>
            </a:r>
            <a:r>
              <a:rPr lang="fr-FR" dirty="0"/>
              <a:t>possèdent généralement deux vitesses de balayage. </a:t>
            </a:r>
            <a:endParaRPr lang="fr-FR" dirty="0" smtClean="0"/>
          </a:p>
          <a:p>
            <a:pPr marL="285750" indent="-285750">
              <a:buFont typeface="Arial" panose="020B0604020202020204" pitchFamily="34" charset="0"/>
              <a:buChar char="•"/>
            </a:pPr>
            <a:r>
              <a:rPr lang="fr-FR" dirty="0" smtClean="0"/>
              <a:t>Ils </a:t>
            </a:r>
            <a:r>
              <a:rPr lang="fr-FR" dirty="0"/>
              <a:t>doivent cependant être plus performants pour être capables de fonctionner efficacement avec un vent relatif important ; </a:t>
            </a:r>
            <a:endParaRPr lang="fr-FR" dirty="0" smtClean="0"/>
          </a:p>
          <a:p>
            <a:pPr marL="285750" indent="-285750">
              <a:buFont typeface="Arial" panose="020B0604020202020204" pitchFamily="34" charset="0"/>
              <a:buChar char="•"/>
            </a:pPr>
            <a:r>
              <a:rPr lang="fr-FR" dirty="0" smtClean="0"/>
              <a:t>celui-ci </a:t>
            </a:r>
            <a:r>
              <a:rPr lang="fr-FR" dirty="0"/>
              <a:t>a tendance à soulever les essuie-glaces du pare-brise. </a:t>
            </a:r>
            <a:endParaRPr lang="fr-FR" dirty="0" smtClean="0"/>
          </a:p>
          <a:p>
            <a:pPr marL="285750" indent="-285750">
              <a:buFont typeface="Arial" panose="020B0604020202020204" pitchFamily="34" charset="0"/>
              <a:buChar char="•"/>
            </a:pPr>
            <a:r>
              <a:rPr lang="fr-FR" dirty="0" smtClean="0"/>
              <a:t>C'est </a:t>
            </a:r>
            <a:r>
              <a:rPr lang="fr-FR" dirty="0"/>
              <a:t>pourquoi les balais sont plaqués sur la glace par un ressort très puissant. </a:t>
            </a:r>
            <a:endParaRPr lang="fr-FR" dirty="0" smtClean="0"/>
          </a:p>
          <a:p>
            <a:pPr marL="285750" indent="-285750">
              <a:buFont typeface="Arial" panose="020B0604020202020204" pitchFamily="34" charset="0"/>
              <a:buChar char="•"/>
            </a:pPr>
            <a:r>
              <a:rPr lang="fr-FR" dirty="0" smtClean="0"/>
              <a:t>Il </a:t>
            </a:r>
            <a:r>
              <a:rPr lang="fr-FR" dirty="0"/>
              <a:t>ne faut donc jamais faire fonctionner les essuie-glaces en l'absence de liquide afin d'éviter de rayer le pare-brise.</a:t>
            </a:r>
          </a:p>
          <a:p>
            <a:pPr marL="285750" indent="-285750">
              <a:buFont typeface="Arial" panose="020B0604020202020204" pitchFamily="34" charset="0"/>
              <a:buChar char="•"/>
            </a:pPr>
            <a:r>
              <a:rPr lang="fr-FR" dirty="0"/>
              <a:t>Les essuie-glaces ne peuvent être utilisés au-dessus d'une certaine vitesse. </a:t>
            </a:r>
            <a:endParaRPr lang="fr-FR" dirty="0" smtClean="0"/>
          </a:p>
          <a:p>
            <a:pPr marL="285750" indent="-285750">
              <a:buFont typeface="Arial" panose="020B0604020202020204" pitchFamily="34" charset="0"/>
              <a:buChar char="•"/>
            </a:pPr>
            <a:r>
              <a:rPr lang="fr-FR" dirty="0" smtClean="0"/>
              <a:t>Sur </a:t>
            </a:r>
            <a:r>
              <a:rPr lang="fr-FR" dirty="0"/>
              <a:t>la position « OFF », ils sont coincés par une butée mécanique.</a:t>
            </a:r>
          </a:p>
          <a:p>
            <a:pPr marL="285750" indent="-285750">
              <a:buFont typeface="Arial" panose="020B0604020202020204" pitchFamily="34" charset="0"/>
              <a:buChar char="•"/>
            </a:pPr>
            <a:endParaRPr lang="fr-FR" dirty="0"/>
          </a:p>
        </p:txBody>
      </p:sp>
      <p:sp>
        <p:nvSpPr>
          <p:cNvPr id="5" name="Rectangle 4"/>
          <p:cNvSpPr/>
          <p:nvPr/>
        </p:nvSpPr>
        <p:spPr>
          <a:xfrm>
            <a:off x="4078091" y="174563"/>
            <a:ext cx="377455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Systèmes de protection contre la pluie</a:t>
            </a:r>
          </a:p>
        </p:txBody>
      </p:sp>
      <p:sp>
        <p:nvSpPr>
          <p:cNvPr id="6" name="Rectangle 5"/>
          <p:cNvSpPr/>
          <p:nvPr/>
        </p:nvSpPr>
        <p:spPr>
          <a:xfrm>
            <a:off x="5177523" y="642648"/>
            <a:ext cx="1771639" cy="369332"/>
          </a:xfrm>
          <a:prstGeom prst="rect">
            <a:avLst/>
          </a:prstGeom>
        </p:spPr>
        <p:txBody>
          <a:bodyPr wrap="none">
            <a:spAutoFit/>
          </a:bodyPr>
          <a:lstStyle/>
          <a:p>
            <a:r>
              <a:rPr lang="fr-FR" dirty="0"/>
              <a:t>Les essuie-glaces</a:t>
            </a:r>
          </a:p>
        </p:txBody>
      </p:sp>
      <p:pic>
        <p:nvPicPr>
          <p:cNvPr id="7" name="Image 6"/>
          <p:cNvPicPr>
            <a:picLocks noChangeAspect="1"/>
          </p:cNvPicPr>
          <p:nvPr/>
        </p:nvPicPr>
        <p:blipFill>
          <a:blip r:embed="rId2"/>
          <a:stretch>
            <a:fillRect/>
          </a:stretch>
        </p:blipFill>
        <p:spPr>
          <a:xfrm>
            <a:off x="8718775" y="1872573"/>
            <a:ext cx="2628900" cy="1743075"/>
          </a:xfrm>
          <a:prstGeom prst="rect">
            <a:avLst/>
          </a:prstGeom>
        </p:spPr>
      </p:pic>
      <p:pic>
        <p:nvPicPr>
          <p:cNvPr id="8" name="Image 7"/>
          <p:cNvPicPr>
            <a:picLocks noChangeAspect="1"/>
          </p:cNvPicPr>
          <p:nvPr/>
        </p:nvPicPr>
        <p:blipFill>
          <a:blip r:embed="rId3"/>
          <a:stretch>
            <a:fillRect/>
          </a:stretch>
        </p:blipFill>
        <p:spPr>
          <a:xfrm>
            <a:off x="8799738" y="4225018"/>
            <a:ext cx="2466975" cy="1847850"/>
          </a:xfrm>
          <a:prstGeom prst="rect">
            <a:avLst/>
          </a:prstGeom>
        </p:spPr>
      </p:pic>
    </p:spTree>
    <p:extLst>
      <p:ext uri="{BB962C8B-B14F-4D97-AF65-F5344CB8AC3E}">
        <p14:creationId xmlns:p14="http://schemas.microsoft.com/office/powerpoint/2010/main" val="93361896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6956" y="988062"/>
            <a:ext cx="8888187"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La </a:t>
            </a:r>
            <a:r>
              <a:rPr lang="fr-FR" dirty="0"/>
              <a:t>dégradation de la vision à travers un pare-brise sous la pluie provient de l'étalement de l'eau sur la surface vitrée : l'eau produit un film déformant. </a:t>
            </a:r>
            <a:endParaRPr lang="fr-FR" dirty="0" smtClean="0"/>
          </a:p>
          <a:p>
            <a:pPr marL="285750" indent="-285750">
              <a:lnSpc>
                <a:spcPct val="150000"/>
              </a:lnSpc>
              <a:buFont typeface="Arial" panose="020B0604020202020204" pitchFamily="34" charset="0"/>
              <a:buChar char="•"/>
            </a:pPr>
            <a:r>
              <a:rPr lang="fr-FR" dirty="0" smtClean="0"/>
              <a:t>Certains produits, </a:t>
            </a:r>
            <a:r>
              <a:rPr lang="fr-FR" dirty="0"/>
              <a:t>lorsqu'ils sont étalés en couche très mince sur une surface </a:t>
            </a:r>
            <a:r>
              <a:rPr lang="fr-FR" dirty="0" smtClean="0"/>
              <a:t>vitrée, </a:t>
            </a:r>
            <a:r>
              <a:rPr lang="fr-FR" dirty="0"/>
              <a:t>ont la propriété de rassembler l'eau en grosses </a:t>
            </a:r>
            <a:r>
              <a:rPr lang="fr-FR" dirty="0" smtClean="0"/>
              <a:t>gouttes: il sont appelés « </a:t>
            </a:r>
            <a:r>
              <a:rPr lang="fr-FR" b="1" dirty="0" err="1"/>
              <a:t>rain</a:t>
            </a:r>
            <a:r>
              <a:rPr lang="fr-FR" b="1" dirty="0"/>
              <a:t> </a:t>
            </a:r>
            <a:r>
              <a:rPr lang="fr-FR" b="1" dirty="0" err="1" smtClean="0"/>
              <a:t>repellent</a:t>
            </a:r>
            <a:r>
              <a:rPr lang="fr-FR" dirty="0" smtClean="0"/>
              <a:t> »</a:t>
            </a:r>
          </a:p>
          <a:p>
            <a:pPr marL="285750" indent="-285750">
              <a:lnSpc>
                <a:spcPct val="150000"/>
              </a:lnSpc>
              <a:buFont typeface="Arial" panose="020B0604020202020204" pitchFamily="34" charset="0"/>
              <a:buChar char="•"/>
            </a:pPr>
            <a:r>
              <a:rPr lang="fr-FR" dirty="0"/>
              <a:t>Le </a:t>
            </a:r>
            <a:r>
              <a:rPr lang="fr-FR" dirty="0" err="1"/>
              <a:t>rain</a:t>
            </a:r>
            <a:r>
              <a:rPr lang="fr-FR" dirty="0"/>
              <a:t> </a:t>
            </a:r>
            <a:r>
              <a:rPr lang="fr-FR" dirty="0" err="1"/>
              <a:t>repellent</a:t>
            </a:r>
            <a:r>
              <a:rPr lang="fr-FR" dirty="0"/>
              <a:t> est un liquide très visqueux, qui est pulvérisé sur la partie externe des pare-brise frontaux et utilisé pour améliorer la visibilité sous une pluie battante, lorsque l'efficacité des essuie-glaces est dégradée. </a:t>
            </a:r>
          </a:p>
          <a:p>
            <a:pPr marL="285750" indent="-285750">
              <a:lnSpc>
                <a:spcPct val="150000"/>
              </a:lnSpc>
              <a:buFont typeface="Arial" panose="020B0604020202020204" pitchFamily="34" charset="0"/>
              <a:buChar char="•"/>
            </a:pPr>
            <a:r>
              <a:rPr lang="fr-FR" dirty="0" smtClean="0"/>
              <a:t>Les grosses gouttes </a:t>
            </a:r>
            <a:r>
              <a:rPr lang="fr-FR" dirty="0"/>
              <a:t>formées, sont balayées par le vent relatif, ce qui laisse une grande partie de la surface vitrée complètement sèche</a:t>
            </a:r>
            <a:r>
              <a:rPr lang="fr-FR" dirty="0" smtClean="0"/>
              <a:t>.</a:t>
            </a:r>
          </a:p>
        </p:txBody>
      </p:sp>
      <p:sp>
        <p:nvSpPr>
          <p:cNvPr id="7" name="Rectangle 6"/>
          <p:cNvSpPr/>
          <p:nvPr/>
        </p:nvSpPr>
        <p:spPr>
          <a:xfrm>
            <a:off x="4078091" y="31464"/>
            <a:ext cx="377455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Systèmes de protection contre la pluie</a:t>
            </a:r>
          </a:p>
        </p:txBody>
      </p:sp>
      <p:sp>
        <p:nvSpPr>
          <p:cNvPr id="8" name="Rectangle 7"/>
          <p:cNvSpPr/>
          <p:nvPr/>
        </p:nvSpPr>
        <p:spPr>
          <a:xfrm>
            <a:off x="5109334" y="401016"/>
            <a:ext cx="1712072" cy="369332"/>
          </a:xfrm>
          <a:prstGeom prst="rect">
            <a:avLst/>
          </a:prstGeom>
        </p:spPr>
        <p:txBody>
          <a:bodyPr wrap="none">
            <a:spAutoFit/>
          </a:bodyPr>
          <a:lstStyle/>
          <a:p>
            <a:r>
              <a:rPr lang="fr-FR" dirty="0"/>
              <a:t>Le </a:t>
            </a:r>
            <a:r>
              <a:rPr lang="fr-FR" dirty="0" err="1"/>
              <a:t>rain</a:t>
            </a:r>
            <a:r>
              <a:rPr lang="fr-FR" dirty="0"/>
              <a:t> </a:t>
            </a:r>
            <a:r>
              <a:rPr lang="fr-FR" dirty="0" err="1"/>
              <a:t>repellent</a:t>
            </a:r>
            <a:endParaRPr lang="fr-FR" dirty="0"/>
          </a:p>
        </p:txBody>
      </p:sp>
      <p:pic>
        <p:nvPicPr>
          <p:cNvPr id="9" name="Image 8"/>
          <p:cNvPicPr>
            <a:picLocks noChangeAspect="1"/>
          </p:cNvPicPr>
          <p:nvPr/>
        </p:nvPicPr>
        <p:blipFill>
          <a:blip r:embed="rId2"/>
          <a:stretch>
            <a:fillRect/>
          </a:stretch>
        </p:blipFill>
        <p:spPr>
          <a:xfrm>
            <a:off x="9190944" y="691923"/>
            <a:ext cx="2714625" cy="1685925"/>
          </a:xfrm>
          <a:prstGeom prst="rect">
            <a:avLst/>
          </a:prstGeom>
        </p:spPr>
      </p:pic>
      <p:pic>
        <p:nvPicPr>
          <p:cNvPr id="11" name="Image 10"/>
          <p:cNvPicPr>
            <a:picLocks noChangeAspect="1"/>
          </p:cNvPicPr>
          <p:nvPr/>
        </p:nvPicPr>
        <p:blipFill>
          <a:blip r:embed="rId3"/>
          <a:stretch>
            <a:fillRect/>
          </a:stretch>
        </p:blipFill>
        <p:spPr>
          <a:xfrm>
            <a:off x="9476693" y="2542494"/>
            <a:ext cx="2143125" cy="2143125"/>
          </a:xfrm>
          <a:prstGeom prst="rect">
            <a:avLst/>
          </a:prstGeom>
        </p:spPr>
      </p:pic>
      <p:sp>
        <p:nvSpPr>
          <p:cNvPr id="12" name="Rectangle 11"/>
          <p:cNvSpPr/>
          <p:nvPr/>
        </p:nvSpPr>
        <p:spPr>
          <a:xfrm>
            <a:off x="146957" y="5410132"/>
            <a:ext cx="11758612" cy="120032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Le fluide utilisé à l'origine contenait un produit de la famille des chlorofluorocarbones (CFC). </a:t>
            </a:r>
          </a:p>
          <a:p>
            <a:pPr marL="285750" indent="-285750">
              <a:buFont typeface="Arial" panose="020B0604020202020204" pitchFamily="34" charset="0"/>
              <a:buChar char="•"/>
            </a:pPr>
            <a:r>
              <a:rPr lang="fr-FR" dirty="0"/>
              <a:t>la plupart des agents extincteurs de type BCF ont été interdit de production et d'utilisation avec le protocole de Montréal de 1996.</a:t>
            </a:r>
          </a:p>
          <a:p>
            <a:pPr marL="285750" indent="-285750">
              <a:buFont typeface="Arial" panose="020B0604020202020204" pitchFamily="34" charset="0"/>
              <a:buChar char="•"/>
            </a:pPr>
            <a:r>
              <a:rPr lang="fr-FR" dirty="0"/>
              <a:t>par la suite, un fluide de substitution moins polluant et plus efficace a été élaboré et installé en lieu et place de l'ancien.</a:t>
            </a:r>
          </a:p>
        </p:txBody>
      </p:sp>
    </p:spTree>
    <p:extLst>
      <p:ext uri="{BB962C8B-B14F-4D97-AF65-F5344CB8AC3E}">
        <p14:creationId xmlns:p14="http://schemas.microsoft.com/office/powerpoint/2010/main" val="388940470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05194" y="1470698"/>
            <a:ext cx="8449647"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Ce </a:t>
            </a:r>
            <a:r>
              <a:rPr lang="fr-FR" dirty="0"/>
              <a:t>procédé a été utilisé en tant que palliatif à l'interdiction du produit à base de CFC.</a:t>
            </a:r>
          </a:p>
          <a:p>
            <a:pPr marL="285750" indent="-285750">
              <a:lnSpc>
                <a:spcPct val="150000"/>
              </a:lnSpc>
              <a:buFont typeface="Arial" panose="020B0604020202020204" pitchFamily="34" charset="0"/>
              <a:buChar char="•"/>
            </a:pPr>
            <a:r>
              <a:rPr lang="fr-FR" dirty="0" smtClean="0"/>
              <a:t>Ce </a:t>
            </a:r>
            <a:r>
              <a:rPr lang="fr-FR" dirty="0"/>
              <a:t>procédé consiste dans l'application d'un revêtement hydrophobe pour pare-brise. </a:t>
            </a:r>
            <a:endParaRPr lang="fr-FR" dirty="0" smtClean="0"/>
          </a:p>
          <a:p>
            <a:pPr marL="285750" indent="-285750">
              <a:lnSpc>
                <a:spcPct val="150000"/>
              </a:lnSpc>
              <a:buFont typeface="Arial" panose="020B0604020202020204" pitchFamily="34" charset="0"/>
              <a:buChar char="•"/>
            </a:pPr>
            <a:r>
              <a:rPr lang="fr-FR" dirty="0" smtClean="0"/>
              <a:t>Ce </a:t>
            </a:r>
            <a:r>
              <a:rPr lang="fr-FR" dirty="0"/>
              <a:t>revêtement, qui peut être utilisé sans restriction sur tous les types de pare-brise disponibles sur les avions Airbus, se compose d'un traitement appliqué sur la surface de glace extérieure sous forme liquide. </a:t>
            </a:r>
            <a:endParaRPr lang="fr-FR" dirty="0" smtClean="0"/>
          </a:p>
          <a:p>
            <a:pPr marL="285750" indent="-285750">
              <a:lnSpc>
                <a:spcPct val="150000"/>
              </a:lnSpc>
              <a:buFont typeface="Arial" panose="020B0604020202020204" pitchFamily="34" charset="0"/>
              <a:buChar char="•"/>
            </a:pPr>
            <a:r>
              <a:rPr lang="fr-FR" dirty="0" smtClean="0"/>
              <a:t>Il </a:t>
            </a:r>
            <a:r>
              <a:rPr lang="fr-FR" dirty="0"/>
              <a:t>se dessèche et produit des caractéristiques similaires à celles des fluides de type </a:t>
            </a:r>
            <a:r>
              <a:rPr lang="fr-FR" dirty="0" err="1"/>
              <a:t>rain</a:t>
            </a:r>
            <a:r>
              <a:rPr lang="fr-FR" dirty="0"/>
              <a:t> </a:t>
            </a:r>
            <a:r>
              <a:rPr lang="fr-FR" dirty="0" err="1"/>
              <a:t>repellent</a:t>
            </a:r>
            <a:r>
              <a:rPr lang="fr-FR" dirty="0"/>
              <a:t>. </a:t>
            </a:r>
            <a:endParaRPr lang="fr-FR" dirty="0" smtClean="0"/>
          </a:p>
          <a:p>
            <a:pPr marL="285750" indent="-285750">
              <a:lnSpc>
                <a:spcPct val="150000"/>
              </a:lnSpc>
              <a:buFont typeface="Arial" panose="020B0604020202020204" pitchFamily="34" charset="0"/>
              <a:buChar char="•"/>
            </a:pPr>
            <a:r>
              <a:rPr lang="fr-FR" dirty="0" smtClean="0"/>
              <a:t>Le </a:t>
            </a:r>
            <a:r>
              <a:rPr lang="fr-FR" dirty="0"/>
              <a:t>revêtement ne contient pas de CFC et n'est donc pas soumis aux exigences du protocole de Montréal.</a:t>
            </a:r>
          </a:p>
          <a:p>
            <a:pPr marL="285750" indent="-285750">
              <a:lnSpc>
                <a:spcPct val="150000"/>
              </a:lnSpc>
              <a:buFont typeface="Arial" panose="020B0604020202020204" pitchFamily="34" charset="0"/>
              <a:buChar char="•"/>
            </a:pPr>
            <a:r>
              <a:rPr lang="fr-FR" dirty="0" smtClean="0"/>
              <a:t>Le </a:t>
            </a:r>
            <a:r>
              <a:rPr lang="fr-FR" dirty="0"/>
              <a:t>traitement a une durée de vie limitée et doit être réappliqué régulièrement.</a:t>
            </a:r>
          </a:p>
        </p:txBody>
      </p:sp>
      <p:sp>
        <p:nvSpPr>
          <p:cNvPr id="5" name="Rectangle 4"/>
          <p:cNvSpPr/>
          <p:nvPr/>
        </p:nvSpPr>
        <p:spPr>
          <a:xfrm>
            <a:off x="4078091" y="174563"/>
            <a:ext cx="377455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Systèmes de protection contre la pluie</a:t>
            </a:r>
          </a:p>
        </p:txBody>
      </p:sp>
      <p:sp>
        <p:nvSpPr>
          <p:cNvPr id="6" name="Rectangle 5"/>
          <p:cNvSpPr/>
          <p:nvPr/>
        </p:nvSpPr>
        <p:spPr>
          <a:xfrm>
            <a:off x="5390148" y="630762"/>
            <a:ext cx="1137619" cy="369332"/>
          </a:xfrm>
          <a:prstGeom prst="rect">
            <a:avLst/>
          </a:prstGeom>
        </p:spPr>
        <p:txBody>
          <a:bodyPr wrap="none">
            <a:spAutoFit/>
          </a:bodyPr>
          <a:lstStyle/>
          <a:p>
            <a:r>
              <a:rPr lang="fr-FR" dirty="0"/>
              <a:t>Le </a:t>
            </a:r>
            <a:r>
              <a:rPr lang="fr-FR" dirty="0" err="1" smtClean="0"/>
              <a:t>coating</a:t>
            </a:r>
            <a:endParaRPr lang="fr-FR" dirty="0"/>
          </a:p>
        </p:txBody>
      </p:sp>
      <p:pic>
        <p:nvPicPr>
          <p:cNvPr id="8" name="Image 7"/>
          <p:cNvPicPr>
            <a:picLocks noChangeAspect="1"/>
          </p:cNvPicPr>
          <p:nvPr/>
        </p:nvPicPr>
        <p:blipFill>
          <a:blip r:embed="rId2"/>
          <a:stretch>
            <a:fillRect/>
          </a:stretch>
        </p:blipFill>
        <p:spPr>
          <a:xfrm>
            <a:off x="8652813" y="1909143"/>
            <a:ext cx="3370428" cy="3370428"/>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7386729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160719" y="1488559"/>
            <a:ext cx="9169823"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Un </a:t>
            </a:r>
            <a:r>
              <a:rPr lang="fr-FR" dirty="0"/>
              <a:t>système d'élimination de la pluie par air comprimé peut être utilisé pour compléter les essuie-glaces, et ainsi maintenir une grande partie de la glace dégagée lors des précipitations. </a:t>
            </a:r>
            <a:endParaRPr lang="fr-FR" dirty="0" smtClean="0"/>
          </a:p>
          <a:p>
            <a:pPr marL="285750" indent="-285750" algn="just">
              <a:lnSpc>
                <a:spcPct val="150000"/>
              </a:lnSpc>
              <a:buFont typeface="Arial" panose="020B0604020202020204" pitchFamily="34" charset="0"/>
              <a:buChar char="•"/>
            </a:pPr>
            <a:r>
              <a:rPr lang="fr-FR" dirty="0" smtClean="0"/>
              <a:t>Dans </a:t>
            </a:r>
            <a:r>
              <a:rPr lang="fr-FR" dirty="0"/>
              <a:t>ce système, l'air provenant du circuit pneumatique est dirigé sur le pare-brise, vers le haut, afin de maintenir un écoulement laminaire de l'air à grande vitesse.</a:t>
            </a:r>
          </a:p>
          <a:p>
            <a:pPr marL="285750" indent="-285750" algn="just">
              <a:lnSpc>
                <a:spcPct val="150000"/>
              </a:lnSpc>
              <a:buFont typeface="Arial" panose="020B0604020202020204" pitchFamily="34" charset="0"/>
              <a:buChar char="•"/>
            </a:pPr>
            <a:r>
              <a:rPr lang="fr-FR" dirty="0" smtClean="0"/>
              <a:t>La </a:t>
            </a:r>
            <a:r>
              <a:rPr lang="fr-FR" dirty="0"/>
              <a:t>pluie est ainsi balayée vers le haut hors des glaces frontales.</a:t>
            </a:r>
          </a:p>
          <a:p>
            <a:pPr marL="285750" indent="-285750" algn="just">
              <a:lnSpc>
                <a:spcPct val="150000"/>
              </a:lnSpc>
              <a:buFont typeface="Arial" panose="020B0604020202020204" pitchFamily="34" charset="0"/>
              <a:buChar char="•"/>
            </a:pPr>
            <a:r>
              <a:rPr lang="fr-FR" dirty="0" smtClean="0"/>
              <a:t>Un </a:t>
            </a:r>
            <a:r>
              <a:rPr lang="fr-FR" dirty="0"/>
              <a:t>système équivalent peut également être installé en avant du pare-brise, provoquant un jet d'air puissant vers le haut. Cela a pour effet de briser les gouttelettes de pluie et de les disperser avant qu'elles n'atteignent le pare-brise.</a:t>
            </a:r>
          </a:p>
        </p:txBody>
      </p:sp>
      <p:sp>
        <p:nvSpPr>
          <p:cNvPr id="5" name="Rectangle 4"/>
          <p:cNvSpPr/>
          <p:nvPr/>
        </p:nvSpPr>
        <p:spPr>
          <a:xfrm>
            <a:off x="4208720" y="126579"/>
            <a:ext cx="377455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Systèmes de protection contre la pluie</a:t>
            </a:r>
          </a:p>
        </p:txBody>
      </p:sp>
      <p:sp>
        <p:nvSpPr>
          <p:cNvPr id="6" name="Rectangle 5"/>
          <p:cNvSpPr/>
          <p:nvPr/>
        </p:nvSpPr>
        <p:spPr>
          <a:xfrm>
            <a:off x="4208720" y="591878"/>
            <a:ext cx="4063100" cy="369332"/>
          </a:xfrm>
          <a:prstGeom prst="rect">
            <a:avLst/>
          </a:prstGeom>
        </p:spPr>
        <p:txBody>
          <a:bodyPr wrap="none">
            <a:spAutoFit/>
          </a:bodyPr>
          <a:lstStyle/>
          <a:p>
            <a:r>
              <a:rPr lang="fr-FR" dirty="0" smtClean="0"/>
              <a:t>Elimination </a:t>
            </a:r>
            <a:r>
              <a:rPr lang="fr-FR" dirty="0"/>
              <a:t>de la pluie par air comprimé</a:t>
            </a:r>
          </a:p>
        </p:txBody>
      </p:sp>
    </p:spTree>
    <p:extLst>
      <p:ext uri="{BB962C8B-B14F-4D97-AF65-F5344CB8AC3E}">
        <p14:creationId xmlns:p14="http://schemas.microsoft.com/office/powerpoint/2010/main" val="4179340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12716" y="1642034"/>
            <a:ext cx="7241969" cy="45243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200000"/>
              </a:lnSpc>
              <a:buFont typeface="Arial" panose="020B0604020202020204" pitchFamily="34" charset="0"/>
              <a:buChar char="•"/>
            </a:pPr>
            <a:r>
              <a:rPr lang="fr-FR" dirty="0"/>
              <a:t>Le feu est un phénomène qui se traduit par une importante élévation de température, accompagnée ou non de fumée.</a:t>
            </a:r>
          </a:p>
          <a:p>
            <a:pPr marL="285750" indent="-285750">
              <a:lnSpc>
                <a:spcPct val="200000"/>
              </a:lnSpc>
              <a:buFont typeface="Arial" panose="020B0604020202020204" pitchFamily="34" charset="0"/>
              <a:buChar char="•"/>
            </a:pPr>
            <a:r>
              <a:rPr lang="fr-FR" dirty="0"/>
              <a:t>Par conséquent, un aéronef sera équipé de dispositifs détectant soit un </a:t>
            </a:r>
            <a:r>
              <a:rPr lang="fr-FR" b="1" dirty="0"/>
              <a:t>dégagement de fumée</a:t>
            </a:r>
            <a:r>
              <a:rPr lang="fr-FR" dirty="0"/>
              <a:t>, soit une </a:t>
            </a:r>
            <a:r>
              <a:rPr lang="fr-FR" b="1" dirty="0"/>
              <a:t>température anormalement élevée</a:t>
            </a:r>
            <a:r>
              <a:rPr lang="fr-FR" dirty="0"/>
              <a:t>.</a:t>
            </a:r>
          </a:p>
          <a:p>
            <a:pPr marL="285750" indent="-285750">
              <a:lnSpc>
                <a:spcPct val="200000"/>
              </a:lnSpc>
              <a:buFont typeface="Arial" panose="020B0604020202020204" pitchFamily="34" charset="0"/>
              <a:buChar char="•"/>
            </a:pPr>
            <a:r>
              <a:rPr lang="fr-FR" dirty="0" smtClean="0"/>
              <a:t>Un incendie est, la plupart du temps, accompagné de fumée ; </a:t>
            </a:r>
          </a:p>
          <a:p>
            <a:pPr marL="285750" indent="-285750">
              <a:lnSpc>
                <a:spcPct val="200000"/>
              </a:lnSpc>
              <a:buFont typeface="Arial" panose="020B0604020202020204" pitchFamily="34" charset="0"/>
              <a:buChar char="•"/>
            </a:pPr>
            <a:r>
              <a:rPr lang="fr-FR" dirty="0" smtClean="0"/>
              <a:t>celles-ci peuvent survenir même en l'absence de flamme.</a:t>
            </a:r>
          </a:p>
          <a:p>
            <a:pPr marL="285750" indent="-285750">
              <a:lnSpc>
                <a:spcPct val="200000"/>
              </a:lnSpc>
              <a:buFont typeface="Arial" panose="020B0604020202020204" pitchFamily="34" charset="0"/>
              <a:buChar char="•"/>
            </a:pPr>
            <a:r>
              <a:rPr lang="fr-FR" dirty="0" smtClean="0"/>
              <a:t>Il est donc indispensable de pouvoir surveiller les zones de l'avion inaccessibles et d'y détecter la présence de ces fumées.</a:t>
            </a:r>
          </a:p>
        </p:txBody>
      </p:sp>
      <p:sp>
        <p:nvSpPr>
          <p:cNvPr id="3" name="Rectangle 2"/>
          <p:cNvSpPr/>
          <p:nvPr/>
        </p:nvSpPr>
        <p:spPr>
          <a:xfrm>
            <a:off x="4906087" y="228991"/>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sp>
        <p:nvSpPr>
          <p:cNvPr id="6" name="Rectangle 5"/>
          <p:cNvSpPr/>
          <p:nvPr/>
        </p:nvSpPr>
        <p:spPr>
          <a:xfrm>
            <a:off x="3347842" y="750846"/>
            <a:ext cx="5735801" cy="369332"/>
          </a:xfrm>
          <a:prstGeom prst="rect">
            <a:avLst/>
          </a:prstGeom>
        </p:spPr>
        <p:txBody>
          <a:bodyPr wrap="none">
            <a:spAutoFit/>
          </a:bodyPr>
          <a:lstStyle/>
          <a:p>
            <a:r>
              <a:rPr lang="fr-FR" dirty="0"/>
              <a:t>Types, conception, fonctionnement, indicateurs et alarmes </a:t>
            </a:r>
          </a:p>
        </p:txBody>
      </p:sp>
      <p:pic>
        <p:nvPicPr>
          <p:cNvPr id="2050" name="Picture 2" descr="Systèmes d'entraînement à la sécurité incendie des avions | Draeg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24611" y="2196418"/>
            <a:ext cx="4072567" cy="30504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7691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7049386" y="1535343"/>
            <a:ext cx="5022639" cy="2847920"/>
          </a:xfrm>
          <a:prstGeom prst="rect">
            <a:avLst/>
          </a:prstGeom>
        </p:spPr>
      </p:pic>
      <p:sp>
        <p:nvSpPr>
          <p:cNvPr id="5" name="Rectangle 4"/>
          <p:cNvSpPr/>
          <p:nvPr/>
        </p:nvSpPr>
        <p:spPr>
          <a:xfrm>
            <a:off x="208346" y="1535343"/>
            <a:ext cx="6639021"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Une </a:t>
            </a:r>
            <a:r>
              <a:rPr lang="fr-FR" dirty="0"/>
              <a:t>fumée va avoir deux effets :</a:t>
            </a:r>
          </a:p>
          <a:p>
            <a:pPr marL="742950" lvl="1" indent="-285750">
              <a:buFont typeface="Courier New" panose="02070309020205020404" pitchFamily="49" charset="0"/>
              <a:buChar char="o"/>
            </a:pPr>
            <a:r>
              <a:rPr lang="fr-FR" dirty="0" smtClean="0"/>
              <a:t>un </a:t>
            </a:r>
            <a:r>
              <a:rPr lang="fr-FR" dirty="0"/>
              <a:t>effet obscurcissant de l'éclairement ;</a:t>
            </a:r>
          </a:p>
          <a:p>
            <a:pPr marL="742950" lvl="1" indent="-285750">
              <a:buFont typeface="Courier New" panose="02070309020205020404" pitchFamily="49" charset="0"/>
              <a:buChar char="o"/>
            </a:pPr>
            <a:r>
              <a:rPr lang="fr-FR" dirty="0" smtClean="0"/>
              <a:t>la </a:t>
            </a:r>
            <a:r>
              <a:rPr lang="fr-FR" dirty="0"/>
              <a:t>réflexion d'un rayonnement lumineux.</a:t>
            </a:r>
          </a:p>
          <a:p>
            <a:pPr marL="285750" indent="-285750">
              <a:buFont typeface="Arial" panose="020B0604020202020204" pitchFamily="34" charset="0"/>
              <a:buChar char="•"/>
            </a:pPr>
            <a:r>
              <a:rPr lang="fr-FR" dirty="0"/>
              <a:t>Pour exploiter ces particularités, et ainsi les utiliser en tant que facteurs de détection, on va avoir recours à une cellule photoélectrique.</a:t>
            </a:r>
          </a:p>
          <a:p>
            <a:pPr marL="285750" indent="-285750">
              <a:buFont typeface="Arial" panose="020B0604020202020204" pitchFamily="34" charset="0"/>
              <a:buChar char="•"/>
            </a:pPr>
            <a:r>
              <a:rPr lang="fr-FR" dirty="0"/>
              <a:t>La cellule photoélectrique est un dispositif qui, sous l'effet d'une intensité lumineuse, va libérer des éléments et transformer un signal optique en un signal électrique.</a:t>
            </a:r>
          </a:p>
          <a:p>
            <a:pPr marL="285750" indent="-285750">
              <a:buFont typeface="Arial" panose="020B0604020202020204" pitchFamily="34" charset="0"/>
              <a:buChar char="•"/>
            </a:pPr>
            <a:r>
              <a:rPr lang="fr-FR" dirty="0"/>
              <a:t>Lors de l'exposition de la cellule au rayonnement lumineux, la conductance du composant de cette cellule va augmenter, donc sa résistance diminuer ; </a:t>
            </a:r>
            <a:endParaRPr lang="fr-FR" dirty="0" smtClean="0"/>
          </a:p>
          <a:p>
            <a:pPr marL="285750" indent="-285750">
              <a:buFont typeface="Arial" panose="020B0604020202020204" pitchFamily="34" charset="0"/>
              <a:buChar char="•"/>
            </a:pPr>
            <a:r>
              <a:rPr lang="fr-FR" dirty="0" smtClean="0"/>
              <a:t>ceci </a:t>
            </a:r>
            <a:r>
              <a:rPr lang="fr-FR" dirty="0"/>
              <a:t>va avoir pour effet, sous une tension donnée Vu, de générer un courant (faible) dont l'intensité variera avec celle de l'éclairement.</a:t>
            </a:r>
          </a:p>
        </p:txBody>
      </p:sp>
      <p:sp>
        <p:nvSpPr>
          <p:cNvPr id="3" name="Rectangle 2"/>
          <p:cNvSpPr/>
          <p:nvPr/>
        </p:nvSpPr>
        <p:spPr>
          <a:xfrm>
            <a:off x="4125858" y="830744"/>
            <a:ext cx="3557512" cy="369332"/>
          </a:xfrm>
          <a:prstGeom prst="rect">
            <a:avLst/>
          </a:prstGeom>
        </p:spPr>
        <p:txBody>
          <a:bodyPr wrap="none">
            <a:spAutoFit/>
          </a:bodyPr>
          <a:lstStyle/>
          <a:p>
            <a:r>
              <a:rPr lang="fr-FR" b="1" dirty="0"/>
              <a:t>Détecteur à cellule photoélectrique</a:t>
            </a:r>
          </a:p>
        </p:txBody>
      </p:sp>
      <p:sp>
        <p:nvSpPr>
          <p:cNvPr id="6" name="Rectangle 5"/>
          <p:cNvSpPr/>
          <p:nvPr/>
        </p:nvSpPr>
        <p:spPr>
          <a:xfrm>
            <a:off x="4906087" y="228991"/>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spTree>
    <p:extLst>
      <p:ext uri="{BB962C8B-B14F-4D97-AF65-F5344CB8AC3E}">
        <p14:creationId xmlns:p14="http://schemas.microsoft.com/office/powerpoint/2010/main" val="11731232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71201" y="1280508"/>
            <a:ext cx="5975498" cy="549381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b="1" dirty="0" smtClean="0"/>
              <a:t>a) Installation à éclairage direct</a:t>
            </a:r>
          </a:p>
          <a:p>
            <a:pPr algn="just">
              <a:lnSpc>
                <a:spcPct val="150000"/>
              </a:lnSpc>
            </a:pPr>
            <a:r>
              <a:rPr lang="fr-FR" dirty="0" smtClean="0"/>
              <a:t>Dans ce type d'installations, la cellule photoélectrique est éclairée directement et en permanence par une source lumineuse.</a:t>
            </a:r>
          </a:p>
          <a:p>
            <a:pPr algn="just">
              <a:lnSpc>
                <a:spcPct val="150000"/>
              </a:lnSpc>
            </a:pPr>
            <a:r>
              <a:rPr lang="fr-FR" dirty="0" smtClean="0"/>
              <a:t>La présence de fumée va diminuer l'intensité lumineuse, donc augmenter la résistance ohmique et ainsi diminuer l'intensité du courant électrique. </a:t>
            </a:r>
          </a:p>
          <a:p>
            <a:pPr algn="just">
              <a:lnSpc>
                <a:spcPct val="150000"/>
              </a:lnSpc>
            </a:pPr>
            <a:r>
              <a:rPr lang="fr-FR" dirty="0" smtClean="0"/>
              <a:t>Un amplificateur va exploiter cette baisse d'intensité pour activer une alarme.</a:t>
            </a:r>
          </a:p>
          <a:p>
            <a:pPr algn="just">
              <a:lnSpc>
                <a:spcPct val="150000"/>
              </a:lnSpc>
            </a:pPr>
            <a:r>
              <a:rPr lang="fr-FR" dirty="0" smtClean="0"/>
              <a:t>Un dispositif de test va consister à mettre une résistance en série avec la lampe d'alimentation, ce qui va avoir pour effet de diminuer l'intensité lumineuse émise et ainsi provoquer les alarmes.</a:t>
            </a:r>
            <a:endParaRPr lang="fr-FR" dirty="0"/>
          </a:p>
        </p:txBody>
      </p:sp>
      <p:sp>
        <p:nvSpPr>
          <p:cNvPr id="4" name="Rectangle 3"/>
          <p:cNvSpPr/>
          <p:nvPr/>
        </p:nvSpPr>
        <p:spPr>
          <a:xfrm>
            <a:off x="4147997" y="462033"/>
            <a:ext cx="3557512" cy="369332"/>
          </a:xfrm>
          <a:prstGeom prst="rect">
            <a:avLst/>
          </a:prstGeom>
        </p:spPr>
        <p:txBody>
          <a:bodyPr wrap="none">
            <a:spAutoFit/>
          </a:bodyPr>
          <a:lstStyle/>
          <a:p>
            <a:r>
              <a:rPr lang="fr-FR" b="1" dirty="0"/>
              <a:t>Détecteur à cellule photoélectrique</a:t>
            </a:r>
          </a:p>
        </p:txBody>
      </p:sp>
      <p:pic>
        <p:nvPicPr>
          <p:cNvPr id="6" name="Espace réservé du contenu 3"/>
          <p:cNvPicPr>
            <a:picLocks noGrp="1" noChangeAspect="1"/>
          </p:cNvPicPr>
          <p:nvPr>
            <p:ph idx="1"/>
          </p:nvPr>
        </p:nvPicPr>
        <p:blipFill>
          <a:blip r:embed="rId2"/>
          <a:stretch>
            <a:fillRect/>
          </a:stretch>
        </p:blipFill>
        <p:spPr>
          <a:xfrm>
            <a:off x="6322367" y="2246312"/>
            <a:ext cx="5743592" cy="3872666"/>
          </a:xfrm>
          <a:prstGeom prst="rect">
            <a:avLst/>
          </a:prstGeom>
        </p:spPr>
      </p:pic>
      <p:sp>
        <p:nvSpPr>
          <p:cNvPr id="3" name="Rectangle 2"/>
          <p:cNvSpPr/>
          <p:nvPr/>
        </p:nvSpPr>
        <p:spPr>
          <a:xfrm>
            <a:off x="171201" y="762045"/>
            <a:ext cx="9976884" cy="5078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dirty="0"/>
              <a:t>Deux possibilités d'installation sont possibles : à éclairage direct ou à éclairage indirect.</a:t>
            </a:r>
          </a:p>
        </p:txBody>
      </p:sp>
      <p:sp>
        <p:nvSpPr>
          <p:cNvPr id="7" name="Rectangle 6"/>
          <p:cNvSpPr/>
          <p:nvPr/>
        </p:nvSpPr>
        <p:spPr>
          <a:xfrm>
            <a:off x="5004059" y="91585"/>
            <a:ext cx="205325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Détection de fumée</a:t>
            </a:r>
          </a:p>
        </p:txBody>
      </p:sp>
    </p:spTree>
    <p:extLst>
      <p:ext uri="{BB962C8B-B14F-4D97-AF65-F5344CB8AC3E}">
        <p14:creationId xmlns:p14="http://schemas.microsoft.com/office/powerpoint/2010/main" val="3980610433"/>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799</TotalTime>
  <Words>5874</Words>
  <Application>Microsoft Office PowerPoint</Application>
  <PresentationFormat>Grand écran</PresentationFormat>
  <Paragraphs>497</Paragraphs>
  <Slides>63</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63</vt:i4>
      </vt:variant>
    </vt:vector>
  </HeadingPairs>
  <TitlesOfParts>
    <vt:vector size="68" baseType="lpstr">
      <vt:lpstr>Arial</vt:lpstr>
      <vt:lpstr>Calibri</vt:lpstr>
      <vt:lpstr>Calibri Light</vt:lpstr>
      <vt:lpstr>Courier New</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Systèmes de protection et de détection </dc:title>
  <dc:creator>Ahmed Youssef</dc:creator>
  <cp:lastModifiedBy>Ahmed Youssef</cp:lastModifiedBy>
  <cp:revision>63</cp:revision>
  <dcterms:created xsi:type="dcterms:W3CDTF">2022-10-30T20:16:05Z</dcterms:created>
  <dcterms:modified xsi:type="dcterms:W3CDTF">2022-11-29T18:20:06Z</dcterms:modified>
</cp:coreProperties>
</file>

<file path=docProps/thumbnail.jpeg>
</file>